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29" r:id="rId1"/>
    <p:sldMasterId id="2147483744" r:id="rId2"/>
  </p:sldMasterIdLst>
  <p:notesMasterIdLst>
    <p:notesMasterId r:id="rId27"/>
  </p:notesMasterIdLst>
  <p:handoutMasterIdLst>
    <p:handoutMasterId r:id="rId28"/>
  </p:handoutMasterIdLst>
  <p:sldIdLst>
    <p:sldId id="344" r:id="rId3"/>
    <p:sldId id="275" r:id="rId4"/>
    <p:sldId id="274" r:id="rId5"/>
    <p:sldId id="276" r:id="rId6"/>
    <p:sldId id="381" r:id="rId7"/>
    <p:sldId id="278" r:id="rId8"/>
    <p:sldId id="351" r:id="rId9"/>
    <p:sldId id="342" r:id="rId10"/>
    <p:sldId id="348" r:id="rId11"/>
    <p:sldId id="318" r:id="rId12"/>
    <p:sldId id="331" r:id="rId13"/>
    <p:sldId id="353" r:id="rId14"/>
    <p:sldId id="279" r:id="rId15"/>
    <p:sldId id="280" r:id="rId16"/>
    <p:sldId id="462" r:id="rId17"/>
    <p:sldId id="282" r:id="rId18"/>
    <p:sldId id="452" r:id="rId19"/>
    <p:sldId id="456" r:id="rId20"/>
    <p:sldId id="461" r:id="rId21"/>
    <p:sldId id="281" r:id="rId22"/>
    <p:sldId id="286" r:id="rId23"/>
    <p:sldId id="287" r:id="rId24"/>
    <p:sldId id="288" r:id="rId25"/>
    <p:sldId id="289" r:id="rId26"/>
  </p:sldIdLst>
  <p:sldSz cx="9906000" cy="6858000" type="A4"/>
  <p:notesSz cx="6808788" cy="9940925"/>
  <p:defaultText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p15:clr>
            <a:srgbClr val="A4A3A4"/>
          </p15:clr>
        </p15:guide>
        <p15:guide id="3" pos="4617" userDrawn="1">
          <p15:clr>
            <a:srgbClr val="A4A3A4"/>
          </p15:clr>
        </p15:guide>
        <p15:guide id="4" orient="horz" pos="346">
          <p15:clr>
            <a:srgbClr val="A4A3A4"/>
          </p15:clr>
        </p15:guide>
        <p15:guide id="6" orient="horz" pos="4020">
          <p15:clr>
            <a:srgbClr val="A4A3A4"/>
          </p15:clr>
        </p15:guide>
        <p15:guide id="7" orient="horz" pos="3339" userDrawn="1">
          <p15:clr>
            <a:srgbClr val="A4A3A4"/>
          </p15:clr>
        </p15:guide>
        <p15:guide id="8" orient="horz" pos="3767">
          <p15:clr>
            <a:srgbClr val="A4A3A4"/>
          </p15:clr>
        </p15:guide>
        <p15:guide id="9" pos="5716">
          <p15:clr>
            <a:srgbClr val="A4A3A4"/>
          </p15:clr>
        </p15:guide>
        <p15:guide id="10" pos="520">
          <p15:clr>
            <a:srgbClr val="A4A3A4"/>
          </p15:clr>
        </p15:guide>
        <p15:guide id="11" pos="3007" userDrawn="1">
          <p15:clr>
            <a:srgbClr val="A4A3A4"/>
          </p15:clr>
        </p15:guide>
        <p15:guide id="12" pos="3230">
          <p15:clr>
            <a:srgbClr val="A4A3A4"/>
          </p15:clr>
        </p15:guide>
        <p15:guide id="13" pos="59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31">
          <p15:clr>
            <a:srgbClr val="A4A3A4"/>
          </p15:clr>
        </p15:guide>
        <p15:guide id="4"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chior, Nick, Springer" initials="NM" lastIdx="1" clrIdx="0"/>
  <p:cmAuthor id="1" name="Anton Van Rensburg" initials="AVR" lastIdx="0"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900"/>
    <a:srgbClr val="FFFF66"/>
    <a:srgbClr val="009900"/>
    <a:srgbClr val="183638"/>
    <a:srgbClr val="3C9CD7"/>
    <a:srgbClr val="FFFF00"/>
    <a:srgbClr val="95AABA"/>
    <a:srgbClr val="EAEEF0"/>
    <a:srgbClr val="8FAE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71" autoAdjust="0"/>
    <p:restoredTop sz="50000" autoAdjust="0"/>
  </p:normalViewPr>
  <p:slideViewPr>
    <p:cSldViewPr snapToGrid="0">
      <p:cViewPr varScale="1">
        <p:scale>
          <a:sx n="152" d="100"/>
          <a:sy n="152" d="100"/>
        </p:scale>
        <p:origin x="720" y="184"/>
      </p:cViewPr>
      <p:guideLst>
        <p:guide orient="horz" pos="3838"/>
        <p:guide pos="4617"/>
        <p:guide orient="horz" pos="346"/>
        <p:guide orient="horz" pos="4020"/>
        <p:guide orient="horz" pos="3339"/>
        <p:guide orient="horz" pos="3767"/>
        <p:guide pos="5716"/>
        <p:guide pos="520"/>
        <p:guide pos="3007"/>
        <p:guide pos="3230"/>
        <p:guide pos="5929"/>
      </p:guideLst>
    </p:cSldViewPr>
  </p:slideViewPr>
  <p:outlineViewPr>
    <p:cViewPr>
      <p:scale>
        <a:sx n="33" d="100"/>
        <a:sy n="33" d="100"/>
      </p:scale>
      <p:origin x="0" y="23136"/>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varScale="1">
        <p:scale>
          <a:sx n="88" d="100"/>
          <a:sy n="88" d="100"/>
        </p:scale>
        <p:origin x="-3804" y="-102"/>
      </p:cViewPr>
      <p:guideLst>
        <p:guide orient="horz" pos="2880"/>
        <p:guide pos="2160"/>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F72A1F59-74F8-44CF-9608-D1D1F0996587}" type="datetimeFigureOut">
              <a:rPr lang="en-GB" smtClean="0"/>
              <a:t>30/04/2020</a:t>
            </a:fld>
            <a:endParaRPr lang="en-GB"/>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B5456408-28DD-4FFF-92F7-977F2BC32B77}" type="slidenum">
              <a:rPr lang="en-GB" smtClean="0"/>
              <a:t>‹#›</a:t>
            </a:fld>
            <a:endParaRPr lang="en-GB"/>
          </a:p>
        </p:txBody>
      </p:sp>
    </p:spTree>
    <p:extLst>
      <p:ext uri="{BB962C8B-B14F-4D97-AF65-F5344CB8AC3E}">
        <p14:creationId xmlns:p14="http://schemas.microsoft.com/office/powerpoint/2010/main" val="34605714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D36F24F6-1556-47AD-907E-11C4C804A6C2}" type="datetimeFigureOut">
              <a:rPr lang="en-GB" smtClean="0"/>
              <a:t>30/04/2020</a:t>
            </a:fld>
            <a:endParaRPr lang="en-GB"/>
          </a:p>
        </p:txBody>
      </p:sp>
      <p:sp>
        <p:nvSpPr>
          <p:cNvPr id="4" name="Slide Image Placeholder 3"/>
          <p:cNvSpPr>
            <a:spLocks noGrp="1" noRot="1" noChangeAspect="1"/>
          </p:cNvSpPr>
          <p:nvPr>
            <p:ph type="sldImg" idx="2"/>
          </p:nvPr>
        </p:nvSpPr>
        <p:spPr>
          <a:xfrm>
            <a:off x="712788" y="746125"/>
            <a:ext cx="5383212" cy="37274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8731FDDB-74AF-466F-B92E-1346EC410FDE}" type="slidenum">
              <a:rPr lang="en-GB" smtClean="0"/>
              <a:t>‹#›</a:t>
            </a:fld>
            <a:endParaRPr lang="en-GB"/>
          </a:p>
        </p:txBody>
      </p:sp>
    </p:spTree>
    <p:extLst>
      <p:ext uri="{BB962C8B-B14F-4D97-AF65-F5344CB8AC3E}">
        <p14:creationId xmlns:p14="http://schemas.microsoft.com/office/powerpoint/2010/main" val="1495987017"/>
      </p:ext>
    </p:extLst>
  </p:cSld>
  <p:clrMap bg1="lt1" tx1="dk1" bg2="lt2" tx2="dk2" accent1="accent1" accent2="accent2" accent3="accent3" accent4="accent4" accent5="accent5" accent6="accent6" hlink="hlink" folHlink="folHlink"/>
  <p:notesStyle>
    <a:lvl1pPr marL="0" algn="l" defTabSz="872722" rtl="0" eaLnBrk="1" latinLnBrk="0" hangingPunct="1">
      <a:defRPr sz="1100" kern="1200">
        <a:solidFill>
          <a:schemeClr val="tx1"/>
        </a:solidFill>
        <a:latin typeface="+mn-lt"/>
        <a:ea typeface="+mn-ea"/>
        <a:cs typeface="+mn-cs"/>
      </a:defRPr>
    </a:lvl1pPr>
    <a:lvl2pPr marL="436361" algn="l" defTabSz="872722" rtl="0" eaLnBrk="1" latinLnBrk="0" hangingPunct="1">
      <a:defRPr sz="1100" kern="1200">
        <a:solidFill>
          <a:schemeClr val="tx1"/>
        </a:solidFill>
        <a:latin typeface="+mn-lt"/>
        <a:ea typeface="+mn-ea"/>
        <a:cs typeface="+mn-cs"/>
      </a:defRPr>
    </a:lvl2pPr>
    <a:lvl3pPr marL="872722" algn="l" defTabSz="872722" rtl="0" eaLnBrk="1" latinLnBrk="0" hangingPunct="1">
      <a:defRPr sz="1100" kern="1200">
        <a:solidFill>
          <a:schemeClr val="tx1"/>
        </a:solidFill>
        <a:latin typeface="+mn-lt"/>
        <a:ea typeface="+mn-ea"/>
        <a:cs typeface="+mn-cs"/>
      </a:defRPr>
    </a:lvl3pPr>
    <a:lvl4pPr marL="1309083" algn="l" defTabSz="872722" rtl="0" eaLnBrk="1" latinLnBrk="0" hangingPunct="1">
      <a:defRPr sz="1100" kern="1200">
        <a:solidFill>
          <a:schemeClr val="tx1"/>
        </a:solidFill>
        <a:latin typeface="+mn-lt"/>
        <a:ea typeface="+mn-ea"/>
        <a:cs typeface="+mn-cs"/>
      </a:defRPr>
    </a:lvl4pPr>
    <a:lvl5pPr marL="1745445" algn="l" defTabSz="872722" rtl="0" eaLnBrk="1" latinLnBrk="0" hangingPunct="1">
      <a:defRPr sz="1100" kern="1200">
        <a:solidFill>
          <a:schemeClr val="tx1"/>
        </a:solidFill>
        <a:latin typeface="+mn-lt"/>
        <a:ea typeface="+mn-ea"/>
        <a:cs typeface="+mn-cs"/>
      </a:defRPr>
    </a:lvl5pPr>
    <a:lvl6pPr marL="2181806" algn="l" defTabSz="872722" rtl="0" eaLnBrk="1" latinLnBrk="0" hangingPunct="1">
      <a:defRPr sz="1100" kern="1200">
        <a:solidFill>
          <a:schemeClr val="tx1"/>
        </a:solidFill>
        <a:latin typeface="+mn-lt"/>
        <a:ea typeface="+mn-ea"/>
        <a:cs typeface="+mn-cs"/>
      </a:defRPr>
    </a:lvl6pPr>
    <a:lvl7pPr marL="2618167" algn="l" defTabSz="872722" rtl="0" eaLnBrk="1" latinLnBrk="0" hangingPunct="1">
      <a:defRPr sz="1100" kern="1200">
        <a:solidFill>
          <a:schemeClr val="tx1"/>
        </a:solidFill>
        <a:latin typeface="+mn-lt"/>
        <a:ea typeface="+mn-ea"/>
        <a:cs typeface="+mn-cs"/>
      </a:defRPr>
    </a:lvl7pPr>
    <a:lvl8pPr marL="3054529" algn="l" defTabSz="872722" rtl="0" eaLnBrk="1" latinLnBrk="0" hangingPunct="1">
      <a:defRPr sz="1100" kern="1200">
        <a:solidFill>
          <a:schemeClr val="tx1"/>
        </a:solidFill>
        <a:latin typeface="+mn-lt"/>
        <a:ea typeface="+mn-ea"/>
        <a:cs typeface="+mn-cs"/>
      </a:defRPr>
    </a:lvl8pPr>
    <a:lvl9pPr marL="3490890" algn="l" defTabSz="87272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go on to look at Figures/Tables and other aspects,</a:t>
            </a:r>
            <a:r>
              <a:rPr lang="en-US" baseline="0" dirty="0"/>
              <a:t> I just wanted to show this slide quickly to emphasize that you should be telling a coherent story, where the four aspects we have discussed so far Introduction, Methods, Results and Discussion, are linked logically through the story</a:t>
            </a:r>
            <a:endParaRPr lang="en-US" dirty="0"/>
          </a:p>
          <a:p>
            <a:endParaRPr lang="en-US" baseline="0" dirty="0"/>
          </a:p>
          <a:p>
            <a:r>
              <a:rPr lang="en-US" baseline="0" dirty="0"/>
              <a:t>But in addition to a nice linear flow of information, I strongly encourage you to </a:t>
            </a:r>
            <a:r>
              <a:rPr lang="en-US" b="1" baseline="0" dirty="0"/>
              <a:t>link</a:t>
            </a:r>
            <a:r>
              <a:rPr lang="en-US" baseline="0" dirty="0"/>
              <a:t> your ideas together throughout your manuscript. I already mentioned that your objectives should be directly related to the research problem. But this also means that your key findings should be only those that are related to your objectives. Finally, be sure that your conclusion answers the question you identified in the Introduction.</a:t>
            </a:r>
          </a:p>
          <a:p>
            <a:endParaRPr lang="en-US" baseline="0" dirty="0"/>
          </a:p>
          <a:p>
            <a:r>
              <a:rPr lang="en-US" baseline="0" dirty="0"/>
              <a:t>Think of your manuscript like a </a:t>
            </a:r>
            <a:r>
              <a:rPr lang="en-US" b="1" baseline="0" dirty="0"/>
              <a:t>story</a:t>
            </a:r>
            <a:r>
              <a:rPr lang="en-US" baseline="0" dirty="0"/>
              <a:t>. If you highlight an important problem in the beginning of your story, your readers expect a satisfactory answer to that question by the time they finish. That answer is your conclusion. Linking your ideas together throughout your manuscript will help emphasize the significance and relevance of your study for your readers.</a:t>
            </a:r>
            <a:endParaRPr lang="en-US" dirty="0"/>
          </a:p>
        </p:txBody>
      </p:sp>
      <p:sp>
        <p:nvSpPr>
          <p:cNvPr id="4" name="Slide Number Placeholder 3"/>
          <p:cNvSpPr>
            <a:spLocks noGrp="1"/>
          </p:cNvSpPr>
          <p:nvPr>
            <p:ph type="sldNum" sz="quarter" idx="10"/>
          </p:nvPr>
        </p:nvSpPr>
        <p:spPr/>
        <p:txBody>
          <a:bodyPr/>
          <a:lstStyle/>
          <a:p>
            <a:fld id="{8731FDDB-74AF-466F-B92E-1346EC410FDE}" type="slidenum">
              <a:rPr lang="en-GB" smtClean="0"/>
              <a:t>1</a:t>
            </a:fld>
            <a:endParaRPr lang="en-GB"/>
          </a:p>
        </p:txBody>
      </p:sp>
    </p:spTree>
    <p:extLst>
      <p:ext uri="{BB962C8B-B14F-4D97-AF65-F5344CB8AC3E}">
        <p14:creationId xmlns:p14="http://schemas.microsoft.com/office/powerpoint/2010/main" val="766459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21</a:t>
            </a:fld>
            <a:endParaRPr lang="de-DE">
              <a:solidFill>
                <a:srgbClr val="1F497D"/>
              </a:solidFill>
            </a:endParaRPr>
          </a:p>
        </p:txBody>
      </p:sp>
    </p:spTree>
    <p:extLst>
      <p:ext uri="{BB962C8B-B14F-4D97-AF65-F5344CB8AC3E}">
        <p14:creationId xmlns:p14="http://schemas.microsoft.com/office/powerpoint/2010/main" val="1454267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22</a:t>
            </a:fld>
            <a:endParaRPr lang="de-DE">
              <a:solidFill>
                <a:srgbClr val="1F497D"/>
              </a:solidFill>
            </a:endParaRPr>
          </a:p>
        </p:txBody>
      </p:sp>
    </p:spTree>
    <p:extLst>
      <p:ext uri="{BB962C8B-B14F-4D97-AF65-F5344CB8AC3E}">
        <p14:creationId xmlns:p14="http://schemas.microsoft.com/office/powerpoint/2010/main" val="948807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2</a:t>
            </a:fld>
            <a:endParaRPr lang="de-DE">
              <a:solidFill>
                <a:srgbClr val="1F497D"/>
              </a:solidFill>
            </a:endParaRPr>
          </a:p>
        </p:txBody>
      </p:sp>
    </p:spTree>
    <p:extLst>
      <p:ext uri="{BB962C8B-B14F-4D97-AF65-F5344CB8AC3E}">
        <p14:creationId xmlns:p14="http://schemas.microsoft.com/office/powerpoint/2010/main" val="218290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3</a:t>
            </a:fld>
            <a:endParaRPr lang="de-DE">
              <a:solidFill>
                <a:srgbClr val="1F497D"/>
              </a:solidFill>
            </a:endParaRPr>
          </a:p>
        </p:txBody>
      </p:sp>
    </p:spTree>
    <p:extLst>
      <p:ext uri="{BB962C8B-B14F-4D97-AF65-F5344CB8AC3E}">
        <p14:creationId xmlns:p14="http://schemas.microsoft.com/office/powerpoint/2010/main" val="55956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5</a:t>
            </a:fld>
            <a:endParaRPr lang="de-DE">
              <a:solidFill>
                <a:srgbClr val="1F497D"/>
              </a:solidFill>
            </a:endParaRPr>
          </a:p>
        </p:txBody>
      </p:sp>
    </p:spTree>
    <p:extLst>
      <p:ext uri="{BB962C8B-B14F-4D97-AF65-F5344CB8AC3E}">
        <p14:creationId xmlns:p14="http://schemas.microsoft.com/office/powerpoint/2010/main" val="2788117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12</a:t>
            </a:fld>
            <a:endParaRPr lang="de-DE">
              <a:solidFill>
                <a:srgbClr val="1F497D"/>
              </a:solidFill>
            </a:endParaRPr>
          </a:p>
        </p:txBody>
      </p:sp>
    </p:spTree>
    <p:extLst>
      <p:ext uri="{BB962C8B-B14F-4D97-AF65-F5344CB8AC3E}">
        <p14:creationId xmlns:p14="http://schemas.microsoft.com/office/powerpoint/2010/main" val="4057263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13</a:t>
            </a:fld>
            <a:endParaRPr lang="de-DE">
              <a:solidFill>
                <a:srgbClr val="1F497D"/>
              </a:solidFill>
            </a:endParaRPr>
          </a:p>
        </p:txBody>
      </p:sp>
    </p:spTree>
    <p:extLst>
      <p:ext uri="{BB962C8B-B14F-4D97-AF65-F5344CB8AC3E}">
        <p14:creationId xmlns:p14="http://schemas.microsoft.com/office/powerpoint/2010/main" val="2608944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15</a:t>
            </a:fld>
            <a:endParaRPr lang="de-DE">
              <a:solidFill>
                <a:srgbClr val="1F497D"/>
              </a:solidFill>
            </a:endParaRPr>
          </a:p>
        </p:txBody>
      </p:sp>
    </p:spTree>
    <p:extLst>
      <p:ext uri="{BB962C8B-B14F-4D97-AF65-F5344CB8AC3E}">
        <p14:creationId xmlns:p14="http://schemas.microsoft.com/office/powerpoint/2010/main" val="1491314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19</a:t>
            </a:fld>
            <a:endParaRPr lang="de-DE">
              <a:solidFill>
                <a:srgbClr val="1F497D"/>
              </a:solidFill>
            </a:endParaRPr>
          </a:p>
        </p:txBody>
      </p:sp>
    </p:spTree>
    <p:extLst>
      <p:ext uri="{BB962C8B-B14F-4D97-AF65-F5344CB8AC3E}">
        <p14:creationId xmlns:p14="http://schemas.microsoft.com/office/powerpoint/2010/main" val="199105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20</a:t>
            </a:fld>
            <a:endParaRPr lang="de-DE">
              <a:solidFill>
                <a:srgbClr val="1F497D"/>
              </a:solidFill>
            </a:endParaRPr>
          </a:p>
        </p:txBody>
      </p:sp>
    </p:spTree>
    <p:extLst>
      <p:ext uri="{BB962C8B-B14F-4D97-AF65-F5344CB8AC3E}">
        <p14:creationId xmlns:p14="http://schemas.microsoft.com/office/powerpoint/2010/main" val="374644444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5.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tags" Target="../tags/tag8.xml"/><Relationship Id="rId11" Type="http://schemas.openxmlformats.org/officeDocument/2006/relationships/image" Target="../media/image3.emf"/><Relationship Id="rId5" Type="http://schemas.openxmlformats.org/officeDocument/2006/relationships/tags" Target="../tags/tag7.xml"/><Relationship Id="rId10" Type="http://schemas.openxmlformats.org/officeDocument/2006/relationships/oleObject" Target="../embeddings/oleObject2.bin"/><Relationship Id="rId4" Type="http://schemas.openxmlformats.org/officeDocument/2006/relationships/tags" Target="../tags/tag6.xml"/><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53.xml"/><Relationship Id="rId7" Type="http://schemas.openxmlformats.org/officeDocument/2006/relationships/oleObject" Target="../embeddings/oleObject10.bin"/><Relationship Id="rId2" Type="http://schemas.openxmlformats.org/officeDocument/2006/relationships/tags" Target="../tags/tag52.xml"/><Relationship Id="rId1" Type="http://schemas.openxmlformats.org/officeDocument/2006/relationships/vmlDrawing" Target="../drawings/vmlDrawing10.vml"/><Relationship Id="rId6" Type="http://schemas.openxmlformats.org/officeDocument/2006/relationships/slideMaster" Target="../slideMasters/slideMaster1.xml"/><Relationship Id="rId5" Type="http://schemas.openxmlformats.org/officeDocument/2006/relationships/tags" Target="../tags/tag55.xml"/><Relationship Id="rId4" Type="http://schemas.openxmlformats.org/officeDocument/2006/relationships/tags" Target="../tags/tag54.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image" Target="../media/image5.png"/><Relationship Id="rId2" Type="http://schemas.openxmlformats.org/officeDocument/2006/relationships/tags" Target="../tags/tag56.xml"/><Relationship Id="rId1" Type="http://schemas.openxmlformats.org/officeDocument/2006/relationships/vmlDrawing" Target="../drawings/vmlDrawing11.vml"/><Relationship Id="rId6" Type="http://schemas.openxmlformats.org/officeDocument/2006/relationships/tags" Target="../tags/tag60.xml"/><Relationship Id="rId11" Type="http://schemas.openxmlformats.org/officeDocument/2006/relationships/image" Target="../media/image3.emf"/><Relationship Id="rId5" Type="http://schemas.openxmlformats.org/officeDocument/2006/relationships/tags" Target="../tags/tag59.xml"/><Relationship Id="rId10" Type="http://schemas.openxmlformats.org/officeDocument/2006/relationships/oleObject" Target="../embeddings/oleObject11.bin"/><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67.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66.xml"/><Relationship Id="rId1" Type="http://schemas.openxmlformats.org/officeDocument/2006/relationships/vmlDrawing" Target="../drawings/vmlDrawing13.vml"/><Relationship Id="rId6" Type="http://schemas.openxmlformats.org/officeDocument/2006/relationships/tags" Target="../tags/tag70.xml"/><Relationship Id="rId11" Type="http://schemas.openxmlformats.org/officeDocument/2006/relationships/image" Target="../media/image3.emf"/><Relationship Id="rId5" Type="http://schemas.openxmlformats.org/officeDocument/2006/relationships/tags" Target="../tags/tag69.xml"/><Relationship Id="rId10" Type="http://schemas.openxmlformats.org/officeDocument/2006/relationships/oleObject" Target="../embeddings/oleObject13.bin"/><Relationship Id="rId4" Type="http://schemas.openxmlformats.org/officeDocument/2006/relationships/tags" Target="../tags/tag68.xml"/><Relationship Id="rId9"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72.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71.xml"/><Relationship Id="rId1" Type="http://schemas.openxmlformats.org/officeDocument/2006/relationships/vmlDrawing" Target="../drawings/vmlDrawing14.vml"/><Relationship Id="rId6" Type="http://schemas.openxmlformats.org/officeDocument/2006/relationships/tags" Target="../tags/tag75.xml"/><Relationship Id="rId11" Type="http://schemas.openxmlformats.org/officeDocument/2006/relationships/image" Target="../media/image3.emf"/><Relationship Id="rId5" Type="http://schemas.openxmlformats.org/officeDocument/2006/relationships/tags" Target="../tags/tag74.xml"/><Relationship Id="rId10" Type="http://schemas.openxmlformats.org/officeDocument/2006/relationships/oleObject" Target="../embeddings/oleObject14.bin"/><Relationship Id="rId4" Type="http://schemas.openxmlformats.org/officeDocument/2006/relationships/tags" Target="../tags/tag73.xml"/><Relationship Id="rId9"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tags" Target="../tags/tag77.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76.xml"/><Relationship Id="rId1" Type="http://schemas.openxmlformats.org/officeDocument/2006/relationships/vmlDrawing" Target="../drawings/vmlDrawing15.vml"/><Relationship Id="rId6" Type="http://schemas.openxmlformats.org/officeDocument/2006/relationships/tags" Target="../tags/tag80.xml"/><Relationship Id="rId11" Type="http://schemas.openxmlformats.org/officeDocument/2006/relationships/image" Target="../media/image5.png"/><Relationship Id="rId5" Type="http://schemas.openxmlformats.org/officeDocument/2006/relationships/tags" Target="../tags/tag79.xml"/><Relationship Id="rId10" Type="http://schemas.openxmlformats.org/officeDocument/2006/relationships/image" Target="../media/image8.png"/><Relationship Id="rId4" Type="http://schemas.openxmlformats.org/officeDocument/2006/relationships/tags" Target="../tags/tag78.xml"/><Relationship Id="rId9" Type="http://schemas.openxmlformats.org/officeDocument/2006/relationships/image" Target="../media/image3.emf"/></Relationships>
</file>

<file path=ppt/slideLayouts/_rels/slideLayout1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82.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81.xml"/><Relationship Id="rId1" Type="http://schemas.openxmlformats.org/officeDocument/2006/relationships/vmlDrawing" Target="../drawings/vmlDrawing16.vml"/><Relationship Id="rId6" Type="http://schemas.openxmlformats.org/officeDocument/2006/relationships/tags" Target="../tags/tag85.xml"/><Relationship Id="rId11" Type="http://schemas.openxmlformats.org/officeDocument/2006/relationships/image" Target="../media/image5.png"/><Relationship Id="rId5" Type="http://schemas.openxmlformats.org/officeDocument/2006/relationships/tags" Target="../tags/tag84.xml"/><Relationship Id="rId10" Type="http://schemas.openxmlformats.org/officeDocument/2006/relationships/image" Target="../media/image9.png"/><Relationship Id="rId4" Type="http://schemas.openxmlformats.org/officeDocument/2006/relationships/tags" Target="../tags/tag83.xml"/><Relationship Id="rId9"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0.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9.xml"/><Relationship Id="rId1" Type="http://schemas.openxmlformats.org/officeDocument/2006/relationships/vmlDrawing" Target="../drawings/vmlDrawing3.vml"/><Relationship Id="rId6" Type="http://schemas.openxmlformats.org/officeDocument/2006/relationships/tags" Target="../tags/tag13.xml"/><Relationship Id="rId11" Type="http://schemas.openxmlformats.org/officeDocument/2006/relationships/image" Target="../media/image3.emf"/><Relationship Id="rId5" Type="http://schemas.openxmlformats.org/officeDocument/2006/relationships/tags" Target="../tags/tag12.xml"/><Relationship Id="rId10" Type="http://schemas.openxmlformats.org/officeDocument/2006/relationships/oleObject" Target="../embeddings/oleObject3.bin"/><Relationship Id="rId4" Type="http://schemas.openxmlformats.org/officeDocument/2006/relationships/tags" Target="../tags/tag11.xml"/><Relationship Id="rId9"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image" Target="../media/image3.emf"/><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oleObject" Target="../embeddings/oleObject17.bin"/><Relationship Id="rId2" Type="http://schemas.openxmlformats.org/officeDocument/2006/relationships/tags" Target="../tags/tag86.xml"/><Relationship Id="rId16" Type="http://schemas.openxmlformats.org/officeDocument/2006/relationships/image" Target="../media/image6.png"/><Relationship Id="rId1" Type="http://schemas.openxmlformats.org/officeDocument/2006/relationships/vmlDrawing" Target="../drawings/vmlDrawing17.vml"/><Relationship Id="rId6" Type="http://schemas.openxmlformats.org/officeDocument/2006/relationships/tags" Target="../tags/tag90.xml"/><Relationship Id="rId11" Type="http://schemas.openxmlformats.org/officeDocument/2006/relationships/slideMaster" Target="../slideMasters/slideMaster2.xml"/><Relationship Id="rId5" Type="http://schemas.openxmlformats.org/officeDocument/2006/relationships/tags" Target="../tags/tag89.xml"/><Relationship Id="rId15" Type="http://schemas.openxmlformats.org/officeDocument/2006/relationships/image" Target="../media/image5.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image" Target="../media/image2.png"/><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image" Target="../media/image3.emf"/><Relationship Id="rId2" Type="http://schemas.openxmlformats.org/officeDocument/2006/relationships/tags" Target="../tags/tag95.xml"/><Relationship Id="rId1" Type="http://schemas.openxmlformats.org/officeDocument/2006/relationships/vmlDrawing" Target="../drawings/vmlDrawing18.vml"/><Relationship Id="rId6" Type="http://schemas.openxmlformats.org/officeDocument/2006/relationships/tags" Target="../tags/tag99.xml"/><Relationship Id="rId11" Type="http://schemas.openxmlformats.org/officeDocument/2006/relationships/oleObject" Target="../embeddings/oleObject18.bin"/><Relationship Id="rId5" Type="http://schemas.openxmlformats.org/officeDocument/2006/relationships/tags" Target="../tags/tag98.xml"/><Relationship Id="rId10" Type="http://schemas.openxmlformats.org/officeDocument/2006/relationships/slideMaster" Target="../slideMasters/slideMaster2.xml"/><Relationship Id="rId4" Type="http://schemas.openxmlformats.org/officeDocument/2006/relationships/tags" Target="../tags/tag97.xml"/><Relationship Id="rId9" Type="http://schemas.openxmlformats.org/officeDocument/2006/relationships/tags" Target="../tags/tag10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2.pn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3.emf"/><Relationship Id="rId2" Type="http://schemas.openxmlformats.org/officeDocument/2006/relationships/tags" Target="../tags/tag103.xml"/><Relationship Id="rId1" Type="http://schemas.openxmlformats.org/officeDocument/2006/relationships/vmlDrawing" Target="../drawings/vmlDrawing19.vml"/><Relationship Id="rId6" Type="http://schemas.openxmlformats.org/officeDocument/2006/relationships/tags" Target="../tags/tag107.xml"/><Relationship Id="rId11" Type="http://schemas.openxmlformats.org/officeDocument/2006/relationships/oleObject" Target="../embeddings/oleObject19.bin"/><Relationship Id="rId5" Type="http://schemas.openxmlformats.org/officeDocument/2006/relationships/tags" Target="../tags/tag106.xml"/><Relationship Id="rId10" Type="http://schemas.openxmlformats.org/officeDocument/2006/relationships/slideMaster" Target="../slideMasters/slideMaster2.xml"/><Relationship Id="rId4" Type="http://schemas.openxmlformats.org/officeDocument/2006/relationships/tags" Target="../tags/tag105.xml"/><Relationship Id="rId9" Type="http://schemas.openxmlformats.org/officeDocument/2006/relationships/tags" Target="../tags/tag110.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1.xml"/><Relationship Id="rId1" Type="http://schemas.openxmlformats.org/officeDocument/2006/relationships/vmlDrawing" Target="../drawings/vmlDrawing20.vml"/><Relationship Id="rId5" Type="http://schemas.openxmlformats.org/officeDocument/2006/relationships/image" Target="../media/image3.emf"/><Relationship Id="rId4" Type="http://schemas.openxmlformats.org/officeDocument/2006/relationships/oleObject" Target="../embeddings/oleObject20.bin"/></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115.xml"/><Relationship Id="rId7" Type="http://schemas.openxmlformats.org/officeDocument/2006/relationships/oleObject" Target="../embeddings/oleObject21.bin"/><Relationship Id="rId2" Type="http://schemas.openxmlformats.org/officeDocument/2006/relationships/tags" Target="../tags/tag114.xml"/><Relationship Id="rId1" Type="http://schemas.openxmlformats.org/officeDocument/2006/relationships/vmlDrawing" Target="../drawings/vmlDrawing21.vml"/><Relationship Id="rId6" Type="http://schemas.openxmlformats.org/officeDocument/2006/relationships/slideMaster" Target="../slideMasters/slideMaster2.xml"/><Relationship Id="rId5" Type="http://schemas.openxmlformats.org/officeDocument/2006/relationships/tags" Target="../tags/tag117.xml"/><Relationship Id="rId4" Type="http://schemas.openxmlformats.org/officeDocument/2006/relationships/tags" Target="../tags/tag116.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image" Target="../media/image5.png"/><Relationship Id="rId2" Type="http://schemas.openxmlformats.org/officeDocument/2006/relationships/tags" Target="../tags/tag118.xml"/><Relationship Id="rId1" Type="http://schemas.openxmlformats.org/officeDocument/2006/relationships/vmlDrawing" Target="../drawings/vmlDrawing22.vml"/><Relationship Id="rId6" Type="http://schemas.openxmlformats.org/officeDocument/2006/relationships/tags" Target="../tags/tag122.xml"/><Relationship Id="rId11" Type="http://schemas.openxmlformats.org/officeDocument/2006/relationships/image" Target="../media/image3.emf"/><Relationship Id="rId5" Type="http://schemas.openxmlformats.org/officeDocument/2006/relationships/tags" Target="../tags/tag121.xml"/><Relationship Id="rId10" Type="http://schemas.openxmlformats.org/officeDocument/2006/relationships/oleObject" Target="../embeddings/oleObject22.bin"/><Relationship Id="rId4" Type="http://schemas.openxmlformats.org/officeDocument/2006/relationships/tags" Target="../tags/tag120.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15.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14.xml"/><Relationship Id="rId1" Type="http://schemas.openxmlformats.org/officeDocument/2006/relationships/vmlDrawing" Target="../drawings/vmlDrawing4.vml"/><Relationship Id="rId6" Type="http://schemas.openxmlformats.org/officeDocument/2006/relationships/tags" Target="../tags/tag18.xml"/><Relationship Id="rId11" Type="http://schemas.openxmlformats.org/officeDocument/2006/relationships/image" Target="../media/image5.png"/><Relationship Id="rId5" Type="http://schemas.openxmlformats.org/officeDocument/2006/relationships/tags" Target="../tags/tag17.xml"/><Relationship Id="rId10" Type="http://schemas.openxmlformats.org/officeDocument/2006/relationships/image" Target="../media/image8.png"/><Relationship Id="rId4" Type="http://schemas.openxmlformats.org/officeDocument/2006/relationships/tags" Target="../tags/tag16.xml"/><Relationship Id="rId9"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20.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19.xml"/><Relationship Id="rId1" Type="http://schemas.openxmlformats.org/officeDocument/2006/relationships/vmlDrawing" Target="../drawings/vmlDrawing5.vml"/><Relationship Id="rId6" Type="http://schemas.openxmlformats.org/officeDocument/2006/relationships/tags" Target="../tags/tag23.xml"/><Relationship Id="rId11" Type="http://schemas.openxmlformats.org/officeDocument/2006/relationships/image" Target="../media/image5.png"/><Relationship Id="rId5" Type="http://schemas.openxmlformats.org/officeDocument/2006/relationships/tags" Target="../tags/tag22.xml"/><Relationship Id="rId10" Type="http://schemas.openxmlformats.org/officeDocument/2006/relationships/image" Target="../media/image9.png"/><Relationship Id="rId4" Type="http://schemas.openxmlformats.org/officeDocument/2006/relationships/tags" Target="../tags/tag21.xml"/><Relationship Id="rId9"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3.emf"/><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oleObject" Target="../embeddings/oleObject6.bin"/><Relationship Id="rId2" Type="http://schemas.openxmlformats.org/officeDocument/2006/relationships/tags" Target="../tags/tag24.xml"/><Relationship Id="rId16" Type="http://schemas.openxmlformats.org/officeDocument/2006/relationships/image" Target="../media/image6.png"/><Relationship Id="rId1" Type="http://schemas.openxmlformats.org/officeDocument/2006/relationships/vmlDrawing" Target="../drawings/vmlDrawing6.vml"/><Relationship Id="rId6" Type="http://schemas.openxmlformats.org/officeDocument/2006/relationships/tags" Target="../tags/tag28.xml"/><Relationship Id="rId11" Type="http://schemas.openxmlformats.org/officeDocument/2006/relationships/slideMaster" Target="../slideMasters/slideMaster1.xml"/><Relationship Id="rId5" Type="http://schemas.openxmlformats.org/officeDocument/2006/relationships/tags" Target="../tags/tag27.xml"/><Relationship Id="rId15" Type="http://schemas.openxmlformats.org/officeDocument/2006/relationships/image" Target="../media/image5.pn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image" Target="../media/image2.png"/><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3.emf"/><Relationship Id="rId2" Type="http://schemas.openxmlformats.org/officeDocument/2006/relationships/tags" Target="../tags/tag33.xml"/><Relationship Id="rId1" Type="http://schemas.openxmlformats.org/officeDocument/2006/relationships/vmlDrawing" Target="../drawings/vmlDrawing7.vml"/><Relationship Id="rId6" Type="http://schemas.openxmlformats.org/officeDocument/2006/relationships/tags" Target="../tags/tag37.xml"/><Relationship Id="rId11" Type="http://schemas.openxmlformats.org/officeDocument/2006/relationships/oleObject" Target="../embeddings/oleObject7.bin"/><Relationship Id="rId5" Type="http://schemas.openxmlformats.org/officeDocument/2006/relationships/tags" Target="../tags/tag36.xml"/><Relationship Id="rId10" Type="http://schemas.openxmlformats.org/officeDocument/2006/relationships/slideMaster" Target="../slideMasters/slideMaster1.xml"/><Relationship Id="rId4" Type="http://schemas.openxmlformats.org/officeDocument/2006/relationships/tags" Target="../tags/tag35.xml"/><Relationship Id="rId9"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image" Target="../media/image2.png"/><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3.emf"/><Relationship Id="rId2" Type="http://schemas.openxmlformats.org/officeDocument/2006/relationships/tags" Target="../tags/tag41.xml"/><Relationship Id="rId1" Type="http://schemas.openxmlformats.org/officeDocument/2006/relationships/vmlDrawing" Target="../drawings/vmlDrawing8.vml"/><Relationship Id="rId6" Type="http://schemas.openxmlformats.org/officeDocument/2006/relationships/tags" Target="../tags/tag45.xml"/><Relationship Id="rId11" Type="http://schemas.openxmlformats.org/officeDocument/2006/relationships/oleObject" Target="../embeddings/oleObject8.bin"/><Relationship Id="rId5" Type="http://schemas.openxmlformats.org/officeDocument/2006/relationships/tags" Target="../tags/tag44.xml"/><Relationship Id="rId10" Type="http://schemas.openxmlformats.org/officeDocument/2006/relationships/slideMaster" Target="../slideMasters/slideMaster1.xml"/><Relationship Id="rId4" Type="http://schemas.openxmlformats.org/officeDocument/2006/relationships/tags" Target="../tags/tag43.xml"/><Relationship Id="rId9" Type="http://schemas.openxmlformats.org/officeDocument/2006/relationships/tags" Target="../tags/tag48.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vmlDrawing" Target="../drawings/vmlDrawing9.vml"/><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_Image 1">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36" name="Picture 88"/>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534600" y="797690"/>
            <a:ext cx="9370800" cy="209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208231947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56"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3" name="Picture 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554466051"/>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07339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7"/>
            <a:ext cx="3945600" cy="4656137"/>
          </a:xfrm>
          <a:solidFill>
            <a:schemeClr val="bg2"/>
          </a:solidFill>
        </p:spPr>
        <p:txBody>
          <a:bodyPr/>
          <a:lstStyle/>
          <a:p>
            <a:r>
              <a:rPr lang="en-US"/>
              <a:t>Drag picture to placeholder or click icon to add</a:t>
            </a:r>
            <a:endParaRPr lang="en-GB" dirty="0"/>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5" name="Group 4"/>
          <p:cNvGrpSpPr/>
          <p:nvPr userDrawn="1"/>
        </p:nvGrpSpPr>
        <p:grpSpPr>
          <a:xfrm>
            <a:off x="10137575" y="2364724"/>
            <a:ext cx="2359223" cy="3385201"/>
            <a:chOff x="10137575" y="14622"/>
            <a:chExt cx="2359223" cy="3385201"/>
          </a:xfrm>
        </p:grpSpPr>
        <p:sp>
          <p:nvSpPr>
            <p:cNvPr id="6" name="TextBox 5"/>
            <p:cNvSpPr txBox="1"/>
            <p:nvPr userDrawn="1">
              <p:custDataLst>
                <p:tags r:id="rId1"/>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7" name="Picture 2"/>
            <p:cNvPicPr>
              <a:picLocks noChangeAspect="1" noChangeArrowheads="1"/>
            </p:cNvPicPr>
            <p:nvPr userDrawn="1">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44440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16894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quot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186799144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548" name="think-cell Slide" r:id="rId7" imgW="287" imgH="287" progId="TCLayout.ActiveDocument.1">
                  <p:embed/>
                </p:oleObj>
              </mc:Choice>
              <mc:Fallback>
                <p:oleObj name="think-cell Slide" r:id="rId7" imgW="287" imgH="287"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13" name="Rectangle 3"/>
          <p:cNvSpPr/>
          <p:nvPr userDrawn="1">
            <p:custDataLst>
              <p:tags r:id="rId3"/>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rgbClr val="E3E3E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4"/>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5" name="Text Placeholder 4"/>
          <p:cNvSpPr>
            <a:spLocks noGrp="1"/>
          </p:cNvSpPr>
          <p:nvPr>
            <p:ph type="body" sz="quarter" idx="10" hasCustomPrompt="1"/>
            <p:custDataLst>
              <p:tags r:id="rId5"/>
            </p:custDataLst>
          </p:nvPr>
        </p:nvSpPr>
        <p:spPr>
          <a:xfrm>
            <a:off x="825500" y="1444625"/>
            <a:ext cx="7416000" cy="1338828"/>
          </a:xfrm>
        </p:spPr>
        <p:txBody>
          <a:bodyPr/>
          <a:lstStyle>
            <a:lvl1pPr>
              <a:defRPr b="0"/>
            </a:lvl1pPr>
            <a:lvl2pPr marL="219075" indent="-219075">
              <a:buClr>
                <a:schemeClr val="accent2"/>
              </a:buClr>
              <a:buFont typeface="Calibri" panose="020F0502020204030204" pitchFamily="34" charset="0"/>
              <a:buChar char="•"/>
              <a:defRPr baseline="0"/>
            </a:lvl2pPr>
            <a:lvl3pPr marL="446088" indent="-222250">
              <a:defRPr baseline="0"/>
            </a:lvl3pPr>
            <a:lvl4pPr marL="0" indent="0">
              <a:buNone/>
              <a:defRPr b="1"/>
            </a:lvl4pPr>
          </a:lstStyle>
          <a:p>
            <a:pPr lvl="0"/>
            <a:r>
              <a:rPr lang="en-US" dirty="0"/>
              <a:t>Statement/quote text</a:t>
            </a:r>
          </a:p>
          <a:p>
            <a:pPr lvl="1"/>
            <a:r>
              <a:rPr lang="en-US" dirty="0"/>
              <a:t>Bullet level 1</a:t>
            </a:r>
          </a:p>
          <a:p>
            <a:pPr lvl="2"/>
            <a:r>
              <a:rPr lang="en-US" dirty="0"/>
              <a:t>Bullet level 2</a:t>
            </a:r>
          </a:p>
          <a:p>
            <a:pPr lvl="3"/>
            <a:r>
              <a:rPr lang="en-US" dirty="0"/>
              <a:t>Author of statement</a:t>
            </a:r>
            <a:endParaRPr lang="en-GB" dirty="0"/>
          </a:p>
        </p:txBody>
      </p:sp>
      <p:sp>
        <p:nvSpPr>
          <p:cNvPr id="2" name="Title 1"/>
          <p:cNvSpPr>
            <a:spLocks noGrp="1"/>
          </p:cNvSpPr>
          <p:nvPr>
            <p:ph type="title" hasCustomPrompt="1"/>
          </p:nvPr>
        </p:nvSpPr>
        <p:spPr/>
        <p:txBody>
          <a:bodyPr/>
          <a:lstStyle>
            <a:lvl1pPr>
              <a:defRPr>
                <a:solidFill>
                  <a:schemeClr val="accent1"/>
                </a:solidFill>
              </a:defRPr>
            </a:lvl1pPr>
          </a:lstStyle>
          <a:p>
            <a:r>
              <a:rPr lang="en-US" dirty="0"/>
              <a:t>Statement/quote slide</a:t>
            </a:r>
            <a:endParaRPr lang="en-GB" dirty="0"/>
          </a:p>
        </p:txBody>
      </p:sp>
    </p:spTree>
    <p:extLst>
      <p:ext uri="{BB962C8B-B14F-4D97-AF65-F5344CB8AC3E}">
        <p14:creationId xmlns:p14="http://schemas.microsoft.com/office/powerpoint/2010/main" val="201775809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ackpage 1">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101172912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572"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9" name="Rectangle 8"/>
          <p:cNvSpPr/>
          <p:nvPr userDrawn="1">
            <p:custDataLst>
              <p:tags r:id="rId3"/>
            </p:custDataLst>
          </p:nvPr>
        </p:nvSpPr>
        <p:spPr>
          <a:xfrm>
            <a:off x="7047781" y="6092825"/>
            <a:ext cx="2515319" cy="612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Rectangle 3"/>
          <p:cNvSpPr/>
          <p:nvPr userDrawn="1">
            <p:custDataLst>
              <p:tags r:id="rId4"/>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3" name="Title 2"/>
          <p:cNvSpPr>
            <a:spLocks noGrp="1"/>
          </p:cNvSpPr>
          <p:nvPr>
            <p:ph type="title" hasCustomPrompt="1"/>
            <p:custDataLst>
              <p:tags r:id="rId6"/>
            </p:custDataLst>
          </p:nvPr>
        </p:nvSpPr>
        <p:spPr>
          <a:xfrm>
            <a:off x="825501" y="500063"/>
            <a:ext cx="8239126" cy="553998"/>
          </a:xfrm>
        </p:spPr>
        <p:txBody>
          <a:bodyPr/>
          <a:lstStyle>
            <a:lvl1pPr>
              <a:defRPr sz="3600" baseline="0">
                <a:solidFill>
                  <a:schemeClr val="bg1"/>
                </a:solidFill>
              </a:defRPr>
            </a:lvl1pPr>
          </a:lstStyle>
          <a:p>
            <a:r>
              <a:rPr lang="en-US" dirty="0"/>
              <a:t>Thank you</a:t>
            </a:r>
            <a:endParaRPr lang="en-GB" dirty="0"/>
          </a:p>
        </p:txBody>
      </p:sp>
      <p:sp>
        <p:nvSpPr>
          <p:cNvPr id="5" name="Text Placeholder 4"/>
          <p:cNvSpPr>
            <a:spLocks noGrp="1"/>
          </p:cNvSpPr>
          <p:nvPr>
            <p:ph type="body" sz="quarter" idx="10" hasCustomPrompt="1"/>
            <p:custDataLst>
              <p:tags r:id="rId7"/>
            </p:custDataLst>
          </p:nvPr>
        </p:nvSpPr>
        <p:spPr>
          <a:xfrm>
            <a:off x="825500" y="1444625"/>
            <a:ext cx="7416000" cy="1123384"/>
          </a:xfrm>
        </p:spPr>
        <p:txBody>
          <a:bodyPr/>
          <a:lstStyle>
            <a:lvl1pPr>
              <a:spcAft>
                <a:spcPts val="1200"/>
              </a:spcAft>
              <a:defRPr sz="2200" b="0">
                <a:solidFill>
                  <a:srgbClr val="FFFFFF"/>
                </a:solidFill>
              </a:defRPr>
            </a:lvl1pPr>
            <a:lvl2pPr marL="0" indent="0">
              <a:buClr>
                <a:schemeClr val="accent3"/>
              </a:buClr>
              <a:buFont typeface="Calibri" panose="020F0502020204030204" pitchFamily="34" charset="0"/>
              <a:buNone/>
              <a:defRPr sz="1800" baseline="0">
                <a:solidFill>
                  <a:srgbClr val="FFFFFF"/>
                </a:solidFill>
              </a:defRPr>
            </a:lvl2pPr>
            <a:lvl3pPr marL="222250" indent="-222250">
              <a:buClr>
                <a:srgbClr val="FFFFFF"/>
              </a:buClr>
              <a:defRPr sz="1800" baseline="0">
                <a:solidFill>
                  <a:srgbClr val="FFFFFF"/>
                </a:solidFill>
              </a:defRPr>
            </a:lvl3pPr>
            <a:lvl4pPr marL="0" indent="0">
              <a:buNone/>
              <a:defRPr sz="1600" b="1">
                <a:solidFill>
                  <a:schemeClr val="bg1"/>
                </a:solidFill>
              </a:defRPr>
            </a:lvl4pPr>
          </a:lstStyle>
          <a:p>
            <a:pPr lvl="0"/>
            <a:r>
              <a:rPr lang="en-US" dirty="0"/>
              <a:t>Statement/quote text</a:t>
            </a:r>
          </a:p>
          <a:p>
            <a:pPr lvl="1"/>
            <a:r>
              <a:rPr lang="en-US" dirty="0"/>
              <a:t>Body text</a:t>
            </a:r>
          </a:p>
          <a:p>
            <a:pPr lvl="2"/>
            <a:r>
              <a:rPr lang="en-US" dirty="0"/>
              <a:t>Bullet level 1</a:t>
            </a:r>
          </a:p>
        </p:txBody>
      </p:sp>
      <p:sp>
        <p:nvSpPr>
          <p:cNvPr id="19" name="Rectangle 18"/>
          <p:cNvSpPr/>
          <p:nvPr userDrawn="1">
            <p:custDataLst>
              <p:tags r:id="rId8"/>
            </p:custDataLst>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will not flow through to all the slide layouts as some have been placed manually. Therefore you may need to manually update other text boxes such as the divider slides etc</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674024" y="5953184"/>
            <a:ext cx="3717036" cy="553212"/>
          </a:xfrm>
          <a:prstGeom prst="rect">
            <a:avLst/>
          </a:prstGeom>
        </p:spPr>
      </p:pic>
    </p:spTree>
    <p:extLst>
      <p:ext uri="{BB962C8B-B14F-4D97-AF65-F5344CB8AC3E}">
        <p14:creationId xmlns:p14="http://schemas.microsoft.com/office/powerpoint/2010/main" val="334357053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Titel und Inhalt">
    <p:spTree>
      <p:nvGrpSpPr>
        <p:cNvPr id="1" name=""/>
        <p:cNvGrpSpPr/>
        <p:nvPr/>
      </p:nvGrpSpPr>
      <p:grpSpPr>
        <a:xfrm>
          <a:off x="0" y="0"/>
          <a:ext cx="0" cy="0"/>
          <a:chOff x="0" y="0"/>
          <a:chExt cx="0" cy="0"/>
        </a:xfrm>
      </p:grpSpPr>
      <p:sp>
        <p:nvSpPr>
          <p:cNvPr id="6" name="Title 5"/>
          <p:cNvSpPr>
            <a:spLocks noGrp="1" noChangeArrowheads="1"/>
          </p:cNvSpPr>
          <p:nvPr>
            <p:ph type="title"/>
          </p:nvPr>
        </p:nvSpPr>
        <p:spPr bwMode="auto">
          <a:xfrm>
            <a:off x="586234" y="896406"/>
            <a:ext cx="86574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200"/>
            </a:lvl1pPr>
          </a:lstStyle>
          <a:p>
            <a:pPr lvl="0"/>
            <a:r>
              <a:rPr lang="en-US"/>
              <a:t>Click to edit Master title style</a:t>
            </a:r>
            <a:endParaRPr lang="de-DE" dirty="0"/>
          </a:p>
        </p:txBody>
      </p:sp>
      <p:sp>
        <p:nvSpPr>
          <p:cNvPr id="9" name="Rectangle 6"/>
          <p:cNvSpPr>
            <a:spLocks noGrp="1" noChangeArrowheads="1"/>
          </p:cNvSpPr>
          <p:nvPr>
            <p:ph idx="11"/>
          </p:nvPr>
        </p:nvSpPr>
        <p:spPr bwMode="auto">
          <a:xfrm>
            <a:off x="584514" y="1439864"/>
            <a:ext cx="8659151"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3398790013"/>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Page_Image 1">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36" name="Picture 88"/>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534600" y="797690"/>
            <a:ext cx="9370800" cy="209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15668233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620"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3" name="Picture 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1675404094"/>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Page_Image 2">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4" descr="C:\~GLUE - Hannah\01. Clients\01. HB\1. Small clients for HB\Projects\SN Springer PPT template (Antony Johnson) Oct 2016\2. Data and graphics\SN_Springer_PPT_visuals_1609162.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100" r="39" b="614"/>
          <a:stretch/>
        </p:blipFill>
        <p:spPr bwMode="auto">
          <a:xfrm>
            <a:off x="535199" y="695744"/>
            <a:ext cx="9370801" cy="219668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35417152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644"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1336826973"/>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age_Image 3">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92369791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668"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5" descr="C:\~GLUE - Hannah\01. Clients\01. HB\1. Small clients for HB\Projects\SN Springer PPT template (Antony Johnson) Oct 2016\2. Data and graphics\SN_Springer_PPT_visuals_1609163.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l="229" r="-113" b="1899"/>
          <a:stretch/>
        </p:blipFill>
        <p:spPr bwMode="auto">
          <a:xfrm>
            <a:off x="535200" y="759569"/>
            <a:ext cx="9386352" cy="213285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7" name="Picture 1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744798869"/>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Page_Image 4">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67708475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692"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0" name="Picture 62" descr="C:\~GLUE - Hannah\01. Clients\01. HB\1. Small clients for HB\Projects\SN Springer PPT template (Antony Johnson) Oct 2016\2. Data and graphics\SN_Springer_PPT_visuals_1609164.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61" b="-1"/>
          <a:stretch/>
        </p:blipFill>
        <p:spPr bwMode="auto">
          <a:xfrm>
            <a:off x="535200" y="718694"/>
            <a:ext cx="9370800" cy="217373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4" name="Picture 1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6" name="Picture 1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610174580"/>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age_Image 2">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4" descr="C:\~GLUE - Hannah\01. Clients\01. HB\1. Small clients for HB\Projects\SN Springer PPT template (Antony Johnson) Oct 2016\2. Data and graphics\SN_Springer_PPT_visuals_1609162.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100" r="39" b="614"/>
          <a:stretch/>
        </p:blipFill>
        <p:spPr bwMode="auto">
          <a:xfrm>
            <a:off x="535199" y="695744"/>
            <a:ext cx="9370801" cy="219668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222075327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380"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86235772"/>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Page_Image oth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92469983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716" name="think-cell Slide" r:id="rId12" imgW="287" imgH="287" progId="TCLayout.ActiveDocument.1">
                  <p:embed/>
                </p:oleObj>
              </mc:Choice>
              <mc:Fallback>
                <p:oleObj name="think-cell Slide" r:id="rId12" imgW="287" imgH="287" progId="TCLayout.ActiveDocument.1">
                  <p:embed/>
                  <p:pic>
                    <p:nvPicPr>
                      <p:cNvPr id="0" name=""/>
                      <p:cNvPicPr/>
                      <p:nvPr/>
                    </p:nvPicPr>
                    <p:blipFill>
                      <a:blip r:embed="rId13"/>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sp>
        <p:nvSpPr>
          <p:cNvPr id="10" name="Picture Placeholder 4"/>
          <p:cNvSpPr>
            <a:spLocks noGrp="1"/>
          </p:cNvSpPr>
          <p:nvPr>
            <p:ph type="pic" sz="quarter" idx="13" hasCustomPrompt="1"/>
            <p:custDataLst>
              <p:tags r:id="rId7"/>
            </p:custDataLst>
          </p:nvPr>
        </p:nvSpPr>
        <p:spPr>
          <a:xfrm>
            <a:off x="535200" y="829625"/>
            <a:ext cx="9370800" cy="2062800"/>
          </a:xfrm>
          <a:solidFill>
            <a:schemeClr val="accent2"/>
          </a:solidFill>
        </p:spPr>
        <p:txBody>
          <a:bodyPr anchor="ctr" anchorCtr="1">
            <a:noAutofit/>
          </a:bodyPr>
          <a:lstStyle>
            <a:lvl1pPr>
              <a:defRPr>
                <a:solidFill>
                  <a:schemeClr val="bg1"/>
                </a:solidFill>
              </a:defRPr>
            </a:lvl1pPr>
          </a:lstStyle>
          <a:p>
            <a:r>
              <a:rPr lang="en-GB" dirty="0"/>
              <a:t>Click here to add image</a:t>
            </a:r>
          </a:p>
        </p:txBody>
      </p:sp>
      <p:grpSp>
        <p:nvGrpSpPr>
          <p:cNvPr id="17" name="Group 16"/>
          <p:cNvGrpSpPr/>
          <p:nvPr userDrawn="1">
            <p:custDataLst>
              <p:tags r:id="rId8"/>
            </p:custDataLst>
          </p:nvPr>
        </p:nvGrpSpPr>
        <p:grpSpPr>
          <a:xfrm>
            <a:off x="10137575" y="14622"/>
            <a:ext cx="2359223" cy="3385201"/>
            <a:chOff x="10137575" y="14622"/>
            <a:chExt cx="2359223" cy="3385201"/>
          </a:xfrm>
        </p:grpSpPr>
        <p:sp>
          <p:nvSpPr>
            <p:cNvPr id="19" name="TextBox 18"/>
            <p:cNvSpPr txBox="1"/>
            <p:nvPr userDrawn="1">
              <p:custDataLst>
                <p:tags r:id="rId9"/>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20" name="Picture 2"/>
            <p:cNvPicPr>
              <a:picLocks noChangeAspect="1" noChangeArrowheads="1"/>
            </p:cNvPicPr>
            <p:nvPr userDrawn="1">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1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22" name="Picture 2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2516783618"/>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383961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740"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5"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4"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6"/>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7"/>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7" name="Rectangle 16"/>
          <p:cNvSpPr/>
          <p:nvPr userDrawn="1">
            <p:custDataLst>
              <p:tags r:id="rId8"/>
            </p:custDataLst>
          </p:nvPr>
        </p:nvSpPr>
        <p:spPr>
          <a:xfrm>
            <a:off x="535200" y="829625"/>
            <a:ext cx="9370800" cy="2062800"/>
          </a:xfrm>
          <a:prstGeom prst="rect">
            <a:avLst/>
          </a:prstGeom>
          <a:solidFill>
            <a:srgbClr val="0176C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2" name="Picture 2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71594833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7119200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764"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2"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6" name="Rectangle 15"/>
          <p:cNvSpPr/>
          <p:nvPr userDrawn="1">
            <p:custDataLst>
              <p:tags r:id="rId5"/>
            </p:custDataLst>
          </p:nvPr>
        </p:nvSpPr>
        <p:spPr>
          <a:xfrm>
            <a:off x="534600" y="829625"/>
            <a:ext cx="9370800" cy="2062800"/>
          </a:xfrm>
          <a:prstGeom prst="rect">
            <a:avLst/>
          </a:prstGeom>
          <a:solidFill>
            <a:srgbClr val="EE7D1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4" name="Freeform 6"/>
          <p:cNvSpPr>
            <a:spLocks/>
          </p:cNvSpPr>
          <p:nvPr userDrawn="1">
            <p:custDataLst>
              <p:tags r:id="rId6"/>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7"/>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8"/>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 name="Picture 2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2610035728"/>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5533597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788" name="think-cell Slide" r:id="rId4" imgW="287" imgH="287" progId="TCLayout.ActiveDocument.1">
                  <p:embed/>
                </p:oleObj>
              </mc:Choice>
              <mc:Fallback>
                <p:oleObj name="think-cell Slide" r:id="rId4" imgW="287" imgH="287"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67204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099796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239301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7"/>
            <a:ext cx="3945600" cy="4656137"/>
          </a:xfrm>
          <a:solidFill>
            <a:schemeClr val="bg2"/>
          </a:solidFill>
        </p:spPr>
        <p:txBody>
          <a:bodyPr/>
          <a:lstStyle/>
          <a:p>
            <a:r>
              <a:rPr lang="en-US"/>
              <a:t>Drag picture to placeholder or click icon to add</a:t>
            </a:r>
            <a:endParaRPr lang="en-GB" dirty="0"/>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5" name="Group 4"/>
          <p:cNvGrpSpPr/>
          <p:nvPr userDrawn="1"/>
        </p:nvGrpSpPr>
        <p:grpSpPr>
          <a:xfrm>
            <a:off x="10137575" y="2364724"/>
            <a:ext cx="2359223" cy="3385201"/>
            <a:chOff x="10137575" y="14622"/>
            <a:chExt cx="2359223" cy="3385201"/>
          </a:xfrm>
        </p:grpSpPr>
        <p:sp>
          <p:nvSpPr>
            <p:cNvPr id="6" name="TextBox 5"/>
            <p:cNvSpPr txBox="1"/>
            <p:nvPr userDrawn="1">
              <p:custDataLst>
                <p:tags r:id="rId1"/>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7" name="Picture 2"/>
            <p:cNvPicPr>
              <a:picLocks noChangeAspect="1" noChangeArrowheads="1"/>
            </p:cNvPicPr>
            <p:nvPr userDrawn="1">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285454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48861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tement/quot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31742553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813" name="think-cell Slide" r:id="rId7" imgW="287" imgH="287" progId="TCLayout.ActiveDocument.1">
                  <p:embed/>
                </p:oleObj>
              </mc:Choice>
              <mc:Fallback>
                <p:oleObj name="think-cell Slide" r:id="rId7" imgW="287" imgH="287"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13" name="Rectangle 3"/>
          <p:cNvSpPr/>
          <p:nvPr userDrawn="1">
            <p:custDataLst>
              <p:tags r:id="rId3"/>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rgbClr val="E3E3E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4"/>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5" name="Text Placeholder 4"/>
          <p:cNvSpPr>
            <a:spLocks noGrp="1"/>
          </p:cNvSpPr>
          <p:nvPr>
            <p:ph type="body" sz="quarter" idx="10" hasCustomPrompt="1"/>
            <p:custDataLst>
              <p:tags r:id="rId5"/>
            </p:custDataLst>
          </p:nvPr>
        </p:nvSpPr>
        <p:spPr>
          <a:xfrm>
            <a:off x="825500" y="1444625"/>
            <a:ext cx="7416000" cy="1338828"/>
          </a:xfrm>
        </p:spPr>
        <p:txBody>
          <a:bodyPr/>
          <a:lstStyle>
            <a:lvl1pPr>
              <a:defRPr b="0"/>
            </a:lvl1pPr>
            <a:lvl2pPr marL="219075" indent="-219075">
              <a:buClr>
                <a:schemeClr val="accent2"/>
              </a:buClr>
              <a:buFont typeface="Calibri" panose="020F0502020204030204" pitchFamily="34" charset="0"/>
              <a:buChar char="•"/>
              <a:defRPr baseline="0"/>
            </a:lvl2pPr>
            <a:lvl3pPr marL="446088" indent="-222250">
              <a:defRPr baseline="0"/>
            </a:lvl3pPr>
            <a:lvl4pPr marL="0" indent="0">
              <a:buNone/>
              <a:defRPr b="1"/>
            </a:lvl4pPr>
          </a:lstStyle>
          <a:p>
            <a:pPr lvl="0"/>
            <a:r>
              <a:rPr lang="en-US" dirty="0"/>
              <a:t>Statement/quote text</a:t>
            </a:r>
          </a:p>
          <a:p>
            <a:pPr lvl="1"/>
            <a:r>
              <a:rPr lang="en-US" dirty="0"/>
              <a:t>Bullet level 1</a:t>
            </a:r>
          </a:p>
          <a:p>
            <a:pPr lvl="2"/>
            <a:r>
              <a:rPr lang="en-US" dirty="0"/>
              <a:t>Bullet level 2</a:t>
            </a:r>
          </a:p>
          <a:p>
            <a:pPr lvl="3"/>
            <a:r>
              <a:rPr lang="en-US" dirty="0"/>
              <a:t>Author of statement</a:t>
            </a:r>
            <a:endParaRPr lang="en-GB" dirty="0"/>
          </a:p>
        </p:txBody>
      </p:sp>
      <p:sp>
        <p:nvSpPr>
          <p:cNvPr id="3" name="Title 2"/>
          <p:cNvSpPr>
            <a:spLocks noGrp="1"/>
          </p:cNvSpPr>
          <p:nvPr>
            <p:ph type="title"/>
          </p:nvPr>
        </p:nvSpPr>
        <p:spPr/>
        <p:txBody>
          <a:bodyPr/>
          <a:lstStyle/>
          <a:p>
            <a:r>
              <a:rPr lang="en-US" dirty="0"/>
              <a:t>Click to edit Master title style</a:t>
            </a:r>
            <a:endParaRPr lang="en-NZ" dirty="0"/>
          </a:p>
        </p:txBody>
      </p:sp>
    </p:spTree>
    <p:extLst>
      <p:ext uri="{BB962C8B-B14F-4D97-AF65-F5344CB8AC3E}">
        <p14:creationId xmlns:p14="http://schemas.microsoft.com/office/powerpoint/2010/main" val="4048571038"/>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ckpage 1">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6873756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2836"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9" name="Rectangle 8"/>
          <p:cNvSpPr/>
          <p:nvPr userDrawn="1">
            <p:custDataLst>
              <p:tags r:id="rId3"/>
            </p:custDataLst>
          </p:nvPr>
        </p:nvSpPr>
        <p:spPr>
          <a:xfrm>
            <a:off x="7047781" y="6092825"/>
            <a:ext cx="2515319" cy="612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Rectangle 3"/>
          <p:cNvSpPr/>
          <p:nvPr userDrawn="1">
            <p:custDataLst>
              <p:tags r:id="rId4"/>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3" name="Title 2"/>
          <p:cNvSpPr>
            <a:spLocks noGrp="1"/>
          </p:cNvSpPr>
          <p:nvPr>
            <p:ph type="title" hasCustomPrompt="1"/>
            <p:custDataLst>
              <p:tags r:id="rId6"/>
            </p:custDataLst>
          </p:nvPr>
        </p:nvSpPr>
        <p:spPr>
          <a:xfrm>
            <a:off x="825501" y="500063"/>
            <a:ext cx="8239126" cy="553998"/>
          </a:xfrm>
        </p:spPr>
        <p:txBody>
          <a:bodyPr/>
          <a:lstStyle>
            <a:lvl1pPr>
              <a:defRPr sz="3600" baseline="0">
                <a:solidFill>
                  <a:schemeClr val="bg1"/>
                </a:solidFill>
              </a:defRPr>
            </a:lvl1pPr>
          </a:lstStyle>
          <a:p>
            <a:r>
              <a:rPr lang="en-US" dirty="0"/>
              <a:t>Thank you</a:t>
            </a:r>
            <a:endParaRPr lang="en-GB" dirty="0"/>
          </a:p>
        </p:txBody>
      </p:sp>
      <p:sp>
        <p:nvSpPr>
          <p:cNvPr id="5" name="Text Placeholder 4"/>
          <p:cNvSpPr>
            <a:spLocks noGrp="1"/>
          </p:cNvSpPr>
          <p:nvPr>
            <p:ph type="body" sz="quarter" idx="10" hasCustomPrompt="1"/>
            <p:custDataLst>
              <p:tags r:id="rId7"/>
            </p:custDataLst>
          </p:nvPr>
        </p:nvSpPr>
        <p:spPr>
          <a:xfrm>
            <a:off x="825500" y="1444625"/>
            <a:ext cx="7416000" cy="1123384"/>
          </a:xfrm>
        </p:spPr>
        <p:txBody>
          <a:bodyPr/>
          <a:lstStyle>
            <a:lvl1pPr>
              <a:spcAft>
                <a:spcPts val="1200"/>
              </a:spcAft>
              <a:defRPr sz="2200" b="0">
                <a:solidFill>
                  <a:srgbClr val="FFFFFF"/>
                </a:solidFill>
              </a:defRPr>
            </a:lvl1pPr>
            <a:lvl2pPr marL="0" indent="0">
              <a:buClr>
                <a:schemeClr val="accent3"/>
              </a:buClr>
              <a:buFont typeface="Calibri" panose="020F0502020204030204" pitchFamily="34" charset="0"/>
              <a:buNone/>
              <a:defRPr sz="1800" baseline="0">
                <a:solidFill>
                  <a:srgbClr val="FFFFFF"/>
                </a:solidFill>
              </a:defRPr>
            </a:lvl2pPr>
            <a:lvl3pPr marL="222250" indent="-222250">
              <a:buClr>
                <a:srgbClr val="FFFFFF"/>
              </a:buClr>
              <a:defRPr sz="1800" baseline="0">
                <a:solidFill>
                  <a:srgbClr val="FFFFFF"/>
                </a:solidFill>
              </a:defRPr>
            </a:lvl3pPr>
            <a:lvl4pPr marL="0" indent="0">
              <a:buNone/>
              <a:defRPr sz="1600" b="1">
                <a:solidFill>
                  <a:schemeClr val="bg1"/>
                </a:solidFill>
              </a:defRPr>
            </a:lvl4pPr>
          </a:lstStyle>
          <a:p>
            <a:pPr lvl="0"/>
            <a:r>
              <a:rPr lang="en-US" dirty="0"/>
              <a:t>Statement/quote text</a:t>
            </a:r>
          </a:p>
          <a:p>
            <a:pPr lvl="1"/>
            <a:r>
              <a:rPr lang="en-US" dirty="0"/>
              <a:t>Body text</a:t>
            </a:r>
          </a:p>
          <a:p>
            <a:pPr lvl="2"/>
            <a:r>
              <a:rPr lang="en-US" dirty="0"/>
              <a:t>Bullet level 1</a:t>
            </a:r>
          </a:p>
        </p:txBody>
      </p:sp>
      <p:sp>
        <p:nvSpPr>
          <p:cNvPr id="19" name="Rectangle 18"/>
          <p:cNvSpPr/>
          <p:nvPr userDrawn="1">
            <p:custDataLst>
              <p:tags r:id="rId8"/>
            </p:custDataLst>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will not flow through to all the slide layouts as some have been placed manually. Therefore you may need to manually update other text boxes such as the divider slides etc</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674024" y="5953184"/>
            <a:ext cx="3717036" cy="553212"/>
          </a:xfrm>
          <a:prstGeom prst="rect">
            <a:avLst/>
          </a:prstGeom>
        </p:spPr>
      </p:pic>
    </p:spTree>
    <p:extLst>
      <p:ext uri="{BB962C8B-B14F-4D97-AF65-F5344CB8AC3E}">
        <p14:creationId xmlns:p14="http://schemas.microsoft.com/office/powerpoint/2010/main" val="45026025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_Image 3">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74283404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4"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5" descr="C:\~GLUE - Hannah\01. Clients\01. HB\1. Small clients for HB\Projects\SN Springer PPT template (Antony Johnson) Oct 2016\2. Data and graphics\SN_Springer_PPT_visuals_1609163.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l="229" r="-113" b="1899"/>
          <a:stretch/>
        </p:blipFill>
        <p:spPr bwMode="auto">
          <a:xfrm>
            <a:off x="535200" y="759569"/>
            <a:ext cx="9386352" cy="213285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7" name="Picture 1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578026893"/>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_Image 4">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6843568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28"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0" name="Picture 62" descr="C:\~GLUE - Hannah\01. Clients\01. HB\1. Small clients for HB\Projects\SN Springer PPT template (Antony Johnson) Oct 2016\2. Data and graphics\SN_Springer_PPT_visuals_1609164.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61" b="-1"/>
          <a:stretch/>
        </p:blipFill>
        <p:spPr bwMode="auto">
          <a:xfrm>
            <a:off x="535200" y="718694"/>
            <a:ext cx="9370800" cy="217373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4" name="Picture 1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6" name="Picture 1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404688207"/>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Page_Image oth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08035177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2" name="think-cell Slide" r:id="rId12" imgW="287" imgH="287" progId="TCLayout.ActiveDocument.1">
                  <p:embed/>
                </p:oleObj>
              </mc:Choice>
              <mc:Fallback>
                <p:oleObj name="think-cell Slide" r:id="rId12" imgW="287" imgH="287" progId="TCLayout.ActiveDocument.1">
                  <p:embed/>
                  <p:pic>
                    <p:nvPicPr>
                      <p:cNvPr id="0" name=""/>
                      <p:cNvPicPr/>
                      <p:nvPr/>
                    </p:nvPicPr>
                    <p:blipFill>
                      <a:blip r:embed="rId13"/>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sp>
        <p:nvSpPr>
          <p:cNvPr id="10" name="Picture Placeholder 4"/>
          <p:cNvSpPr>
            <a:spLocks noGrp="1"/>
          </p:cNvSpPr>
          <p:nvPr>
            <p:ph type="pic" sz="quarter" idx="13" hasCustomPrompt="1"/>
            <p:custDataLst>
              <p:tags r:id="rId7"/>
            </p:custDataLst>
          </p:nvPr>
        </p:nvSpPr>
        <p:spPr>
          <a:xfrm>
            <a:off x="535200" y="829625"/>
            <a:ext cx="9370800" cy="2062800"/>
          </a:xfrm>
          <a:solidFill>
            <a:schemeClr val="accent2"/>
          </a:solidFill>
        </p:spPr>
        <p:txBody>
          <a:bodyPr anchor="ctr" anchorCtr="1">
            <a:noAutofit/>
          </a:bodyPr>
          <a:lstStyle>
            <a:lvl1pPr>
              <a:defRPr>
                <a:solidFill>
                  <a:schemeClr val="bg1"/>
                </a:solidFill>
              </a:defRPr>
            </a:lvl1pPr>
          </a:lstStyle>
          <a:p>
            <a:r>
              <a:rPr lang="en-GB" dirty="0"/>
              <a:t>Click here to add image</a:t>
            </a:r>
          </a:p>
        </p:txBody>
      </p:sp>
      <p:grpSp>
        <p:nvGrpSpPr>
          <p:cNvPr id="17" name="Group 16"/>
          <p:cNvGrpSpPr/>
          <p:nvPr userDrawn="1">
            <p:custDataLst>
              <p:tags r:id="rId8"/>
            </p:custDataLst>
          </p:nvPr>
        </p:nvGrpSpPr>
        <p:grpSpPr>
          <a:xfrm>
            <a:off x="10137575" y="14622"/>
            <a:ext cx="2359223" cy="3385201"/>
            <a:chOff x="10137575" y="14622"/>
            <a:chExt cx="2359223" cy="3385201"/>
          </a:xfrm>
        </p:grpSpPr>
        <p:sp>
          <p:nvSpPr>
            <p:cNvPr id="19" name="TextBox 18"/>
            <p:cNvSpPr txBox="1"/>
            <p:nvPr userDrawn="1">
              <p:custDataLst>
                <p:tags r:id="rId9"/>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20" name="Picture 2"/>
            <p:cNvPicPr>
              <a:picLocks noChangeAspect="1" noChangeArrowheads="1"/>
            </p:cNvPicPr>
            <p:nvPr userDrawn="1">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1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22" name="Picture 2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534669002"/>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3269321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476"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5"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4"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6"/>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7"/>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7" name="Rectangle 16"/>
          <p:cNvSpPr/>
          <p:nvPr userDrawn="1">
            <p:custDataLst>
              <p:tags r:id="rId8"/>
            </p:custDataLst>
          </p:nvPr>
        </p:nvSpPr>
        <p:spPr>
          <a:xfrm>
            <a:off x="535200" y="829625"/>
            <a:ext cx="9370800" cy="2062800"/>
          </a:xfrm>
          <a:prstGeom prst="rect">
            <a:avLst/>
          </a:prstGeom>
          <a:solidFill>
            <a:srgbClr val="0176C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2" name="Picture 2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1318785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23687223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500"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2"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6" name="Rectangle 15"/>
          <p:cNvSpPr/>
          <p:nvPr userDrawn="1">
            <p:custDataLst>
              <p:tags r:id="rId5"/>
            </p:custDataLst>
          </p:nvPr>
        </p:nvSpPr>
        <p:spPr>
          <a:xfrm>
            <a:off x="534600" y="829625"/>
            <a:ext cx="9370800" cy="2062800"/>
          </a:xfrm>
          <a:prstGeom prst="rect">
            <a:avLst/>
          </a:prstGeom>
          <a:solidFill>
            <a:srgbClr val="EE7D1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4" name="Freeform 6"/>
          <p:cNvSpPr>
            <a:spLocks/>
          </p:cNvSpPr>
          <p:nvPr userDrawn="1">
            <p:custDataLst>
              <p:tags r:id="rId6"/>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7"/>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8"/>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 name="Picture 2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087344056"/>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59276852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524" name="think-cell Slide" r:id="rId4" imgW="287" imgH="287" progId="TCLayout.ActiveDocument.1">
                  <p:embed/>
                </p:oleObj>
              </mc:Choice>
              <mc:Fallback>
                <p:oleObj name="think-cell Slide" r:id="rId4" imgW="287" imgH="287"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9026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95140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1.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ags" Target="../tags/tag64.xml"/><Relationship Id="rId3" Type="http://schemas.openxmlformats.org/officeDocument/2006/relationships/slideLayout" Target="../slideLayouts/slideLayout18.xml"/><Relationship Id="rId21" Type="http://schemas.openxmlformats.org/officeDocument/2006/relationships/image" Target="../media/image1.emf"/><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ags" Target="../tags/tag63.xml"/><Relationship Id="rId2" Type="http://schemas.openxmlformats.org/officeDocument/2006/relationships/slideLayout" Target="../slideLayouts/slideLayout17.xml"/><Relationship Id="rId16" Type="http://schemas.openxmlformats.org/officeDocument/2006/relationships/vmlDrawing" Target="../drawings/vmlDrawing12.vml"/><Relationship Id="rId20" Type="http://schemas.openxmlformats.org/officeDocument/2006/relationships/oleObject" Target="../embeddings/oleObject12.bin"/><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tags" Target="../tags/tag6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p:cNvGraphicFramePr>
          <p:nvPr>
            <p:custDataLst>
              <p:tags r:id="rId18"/>
            </p:custDataLst>
            <p:extLst>
              <p:ext uri="{D42A27DB-BD31-4B8C-83A1-F6EECF244321}">
                <p14:modId xmlns:p14="http://schemas.microsoft.com/office/powerpoint/2010/main" val="151832089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35" name="think-cell Slide" r:id="rId21" imgW="359" imgH="358" progId="TCLayout.ActiveDocument.1">
                  <p:embed/>
                </p:oleObj>
              </mc:Choice>
              <mc:Fallback>
                <p:oleObj name="think-cell Slide" r:id="rId21" imgW="359" imgH="358" progId="TCLayout.ActiveDocument.1">
                  <p:embed/>
                  <p:pic>
                    <p:nvPicPr>
                      <p:cNvPr id="0" name=""/>
                      <p:cNvPicPr/>
                      <p:nvPr/>
                    </p:nvPicPr>
                    <p:blipFill>
                      <a:blip r:embed="rId22"/>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824400" y="540000"/>
            <a:ext cx="8240400" cy="400110"/>
          </a:xfrm>
          <a:prstGeom prst="rect">
            <a:avLst/>
          </a:prstGeom>
        </p:spPr>
        <p:txBody>
          <a:bodyPr vert="horz" lIns="0" tIns="0" rIns="0" bIns="0" rtlCol="0" anchor="t" anchorCtr="0">
            <a:spAutoFit/>
          </a:bodyPr>
          <a:lstStyle/>
          <a:p>
            <a:r>
              <a:rPr lang="en-US" dirty="0"/>
              <a:t>Click to edit Master title style</a:t>
            </a:r>
            <a:endParaRPr lang="en-GB" dirty="0"/>
          </a:p>
        </p:txBody>
      </p:sp>
      <p:sp>
        <p:nvSpPr>
          <p:cNvPr id="3" name="Text Placeholder 2"/>
          <p:cNvSpPr>
            <a:spLocks noGrp="1"/>
          </p:cNvSpPr>
          <p:nvPr>
            <p:ph type="body" idx="1"/>
          </p:nvPr>
        </p:nvSpPr>
        <p:spPr>
          <a:xfrm>
            <a:off x="824400" y="1436400"/>
            <a:ext cx="8240400" cy="1692771"/>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reeform 6"/>
          <p:cNvSpPr>
            <a:spLocks/>
          </p:cNvSpPr>
          <p:nvPr>
            <p:custDataLst>
              <p:tags r:id="rId19"/>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0" name="Rectangle 9"/>
          <p:cNvSpPr/>
          <p:nvPr>
            <p:custDataLst>
              <p:tags r:id="rId20"/>
            </p:custDataLst>
          </p:nvPr>
        </p:nvSpPr>
        <p:spPr bwMode="auto">
          <a:xfrm>
            <a:off x="10137576" y="2"/>
            <a:ext cx="2359223" cy="1971673"/>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may not flow through to all the slide layouts as some have been placed manually. Therefore you may need to check and manually update other slides</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1260761427"/>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59" r:id="rId15"/>
  </p:sldLayoutIdLst>
  <p:txStyles>
    <p:titleStyle>
      <a:lvl1pPr algn="l" defTabSz="914400" rtl="0" eaLnBrk="1" latinLnBrk="0" hangingPunct="1">
        <a:spcBef>
          <a:spcPct val="0"/>
        </a:spcBef>
        <a:buNone/>
        <a:defRPr lang="en-GB" sz="2600" b="1" kern="1200" dirty="0" smtClean="0">
          <a:solidFill>
            <a:schemeClr val="accent1"/>
          </a:solidFill>
          <a:latin typeface="+mj-lt"/>
          <a:ea typeface="+mj-ea"/>
          <a:cs typeface="+mj-cs"/>
        </a:defRPr>
      </a:lvl1pPr>
    </p:titleStyle>
    <p:bodyStyle>
      <a:lvl1pPr marL="0" indent="0" algn="l" defTabSz="914400" rtl="0" eaLnBrk="1" latinLnBrk="0" hangingPunct="1">
        <a:spcBef>
          <a:spcPts val="0"/>
        </a:spcBef>
        <a:spcAft>
          <a:spcPts val="600"/>
        </a:spcAft>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246063" indent="-246063"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3pPr>
      <a:lvl4pPr marL="534988" indent="-266700" algn="l" defTabSz="914400" rtl="0" eaLnBrk="1" latinLnBrk="0" hangingPunct="1">
        <a:spcBef>
          <a:spcPts val="0"/>
        </a:spcBef>
        <a:spcAft>
          <a:spcPts val="600"/>
        </a:spcAft>
        <a:buClr>
          <a:schemeClr val="accent2"/>
        </a:buClr>
        <a:buFont typeface="Calibri" panose="020F0502020204030204" pitchFamily="34" charset="0"/>
        <a:buChar char="•"/>
        <a:tabLst/>
        <a:defRPr sz="1800" kern="1200">
          <a:solidFill>
            <a:schemeClr val="tx1"/>
          </a:solidFill>
          <a:latin typeface="+mn-lt"/>
          <a:ea typeface="+mn-ea"/>
          <a:cs typeface="+mn-cs"/>
        </a:defRPr>
      </a:lvl4pPr>
      <a:lvl5pPr marL="803275" indent="-268288"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12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p:cNvGraphicFramePr>
          <p:nvPr>
            <p:custDataLst>
              <p:tags r:id="rId17"/>
            </p:custDataLst>
            <p:extLst>
              <p:ext uri="{D42A27DB-BD31-4B8C-83A1-F6EECF244321}">
                <p14:modId xmlns:p14="http://schemas.microsoft.com/office/powerpoint/2010/main" val="203317635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597" name="think-cell Slide" r:id="rId20" imgW="359" imgH="358" progId="TCLayout.ActiveDocument.1">
                  <p:embed/>
                </p:oleObj>
              </mc:Choice>
              <mc:Fallback>
                <p:oleObj name="think-cell Slide" r:id="rId20" imgW="359" imgH="358" progId="TCLayout.ActiveDocument.1">
                  <p:embed/>
                  <p:pic>
                    <p:nvPicPr>
                      <p:cNvPr id="0" name=""/>
                      <p:cNvPicPr/>
                      <p:nvPr/>
                    </p:nvPicPr>
                    <p:blipFill>
                      <a:blip r:embed="rId21"/>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824400" y="540000"/>
            <a:ext cx="8240400" cy="400110"/>
          </a:xfrm>
          <a:prstGeom prst="rect">
            <a:avLst/>
          </a:prstGeom>
        </p:spPr>
        <p:txBody>
          <a:bodyPr vert="horz" lIns="0" tIns="0" rIns="0" bIns="0" rtlCol="0" anchor="t" anchorCtr="0">
            <a:spAutoFit/>
          </a:bodyPr>
          <a:lstStyle/>
          <a:p>
            <a:r>
              <a:rPr lang="en-US"/>
              <a:t>Click to edit Master title style</a:t>
            </a:r>
            <a:endParaRPr lang="en-GB" dirty="0"/>
          </a:p>
        </p:txBody>
      </p:sp>
      <p:sp>
        <p:nvSpPr>
          <p:cNvPr id="3" name="Text Placeholder 2"/>
          <p:cNvSpPr>
            <a:spLocks noGrp="1"/>
          </p:cNvSpPr>
          <p:nvPr>
            <p:ph type="body" idx="1"/>
          </p:nvPr>
        </p:nvSpPr>
        <p:spPr>
          <a:xfrm>
            <a:off x="824400" y="1436400"/>
            <a:ext cx="8240400" cy="1692771"/>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reeform 6"/>
          <p:cNvSpPr>
            <a:spLocks/>
          </p:cNvSpPr>
          <p:nvPr>
            <p:custDataLst>
              <p:tags r:id="rId18"/>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0" name="Rectangle 9"/>
          <p:cNvSpPr/>
          <p:nvPr>
            <p:custDataLst>
              <p:tags r:id="rId19"/>
            </p:custDataLst>
          </p:nvPr>
        </p:nvSpPr>
        <p:spPr bwMode="auto">
          <a:xfrm>
            <a:off x="10137576" y="2"/>
            <a:ext cx="2359223" cy="1971673"/>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may not flow through to all the slide layouts as some have been placed manually. Therefore you may need to check and manually update other slides</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60633385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txStyles>
    <p:titleStyle>
      <a:lvl1pPr algn="l" defTabSz="914400" rtl="0" eaLnBrk="1" latinLnBrk="0" hangingPunct="1">
        <a:spcBef>
          <a:spcPct val="0"/>
        </a:spcBef>
        <a:buNone/>
        <a:defRPr lang="en-GB" sz="2600" b="1" kern="1200" dirty="0" smtClean="0">
          <a:solidFill>
            <a:schemeClr val="accent1"/>
          </a:solidFill>
          <a:latin typeface="+mj-lt"/>
          <a:ea typeface="+mj-ea"/>
          <a:cs typeface="+mj-cs"/>
        </a:defRPr>
      </a:lvl1pPr>
    </p:titleStyle>
    <p:bodyStyle>
      <a:lvl1pPr marL="0" indent="0" algn="l" defTabSz="914400" rtl="0" eaLnBrk="1" latinLnBrk="0" hangingPunct="1">
        <a:spcBef>
          <a:spcPts val="0"/>
        </a:spcBef>
        <a:spcAft>
          <a:spcPts val="600"/>
        </a:spcAft>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246063" indent="-246063"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3pPr>
      <a:lvl4pPr marL="534988" indent="-266700" algn="l" defTabSz="914400" rtl="0" eaLnBrk="1" latinLnBrk="0" hangingPunct="1">
        <a:spcBef>
          <a:spcPts val="0"/>
        </a:spcBef>
        <a:spcAft>
          <a:spcPts val="600"/>
        </a:spcAft>
        <a:buClr>
          <a:schemeClr val="accent2"/>
        </a:buClr>
        <a:buFont typeface="Calibri" panose="020F0502020204030204" pitchFamily="34" charset="0"/>
        <a:buChar char="•"/>
        <a:tabLst/>
        <a:defRPr sz="1800" kern="1200">
          <a:solidFill>
            <a:schemeClr val="tx1"/>
          </a:solidFill>
          <a:latin typeface="+mn-lt"/>
          <a:ea typeface="+mn-ea"/>
          <a:cs typeface="+mn-cs"/>
        </a:defRPr>
      </a:lvl4pPr>
      <a:lvl5pPr marL="803275" indent="-268288"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1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doaj.org/"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hyperlink" Target="https://publicationethics.org/" TargetMode="Externa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icmje.org/"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hyperlink" Target="https://annals.org/aim/pages/reviewers" TargetMode="External"/><Relationship Id="rId2" Type="http://schemas.openxmlformats.org/officeDocument/2006/relationships/hyperlink" Target="https://www.springer.com/gp/authors-editors/authorandreviewertutorials/howtopeerreview" TargetMode="External"/><Relationship Id="rId1" Type="http://schemas.openxmlformats.org/officeDocument/2006/relationships/slideLayout" Target="../slideLayouts/slideLayout28.xml"/><Relationship Id="rId6" Type="http://schemas.openxmlformats.org/officeDocument/2006/relationships/hyperlink" Target="https://senseaboutscience.org/wp-content/uploads/2016/09/peer-review-the-nuts-and-bolts.pdf" TargetMode="External"/><Relationship Id="rId5" Type="http://schemas.openxmlformats.org/officeDocument/2006/relationships/hyperlink" Target="http://www.wame.org/about/resource-for-evaluation-of-research-articles" TargetMode="External"/><Relationship Id="rId4" Type="http://schemas.openxmlformats.org/officeDocument/2006/relationships/hyperlink" Target="https://publicationethics.org/files/Ethical_Guidelines_For_Peer_Reviewers_2.pd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equator-network.org/"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hyperlink" Target="https://www.edanzediting.com/" TargetMode="External"/><Relationship Id="rId2" Type="http://schemas.openxmlformats.org/officeDocument/2006/relationships/hyperlink" Target="https://journalsuggester.springer.com/" TargetMode="External"/><Relationship Id="rId1" Type="http://schemas.openxmlformats.org/officeDocument/2006/relationships/slideLayout" Target="../slideLayouts/slideLayout13.xml"/><Relationship Id="rId5" Type="http://schemas.openxmlformats.org/officeDocument/2006/relationships/hyperlink" Target="http://jane.biosemantics.org/" TargetMode="External"/><Relationship Id="rId4" Type="http://schemas.openxmlformats.org/officeDocument/2006/relationships/hyperlink" Target="https://www.iconplc.com/innovation/pubshu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14875" y="1016139"/>
            <a:ext cx="7416000" cy="6017032"/>
          </a:xfrm>
        </p:spPr>
        <p:txBody>
          <a:bodyPr/>
          <a:lstStyle/>
          <a:p>
            <a:pPr marL="222250" lvl="2" indent="0">
              <a:buNone/>
            </a:pPr>
            <a:r>
              <a:rPr lang="en-NZ" sz="2000" b="1" dirty="0">
                <a:solidFill>
                  <a:srgbClr val="000000"/>
                </a:solidFill>
                <a:latin typeface="Calibri" pitchFamily="34" charset="0"/>
                <a:cs typeface="Calibri" pitchFamily="34" charset="0"/>
              </a:rPr>
              <a:t>Results</a:t>
            </a:r>
          </a:p>
          <a:p>
            <a:pPr marL="565150" lvl="2" indent="-342900">
              <a:buClrTx/>
            </a:pPr>
            <a:r>
              <a:rPr lang="en-NZ" sz="2000" dirty="0">
                <a:solidFill>
                  <a:srgbClr val="000000"/>
                </a:solidFill>
                <a:latin typeface="Calibri" pitchFamily="34" charset="0"/>
                <a:cs typeface="Calibri" pitchFamily="34" charset="0"/>
              </a:rPr>
              <a:t>Logical flow</a:t>
            </a:r>
          </a:p>
          <a:p>
            <a:pPr marL="565150" lvl="2" indent="-342900">
              <a:buClrTx/>
            </a:pPr>
            <a:r>
              <a:rPr lang="en-NZ" sz="2000" dirty="0">
                <a:solidFill>
                  <a:srgbClr val="000000"/>
                </a:solidFill>
                <a:latin typeface="Calibri" pitchFamily="34" charset="0"/>
                <a:cs typeface="Calibri" pitchFamily="34" charset="0"/>
              </a:rPr>
              <a:t>Primary endpoint, secondary endpoint</a:t>
            </a:r>
          </a:p>
          <a:p>
            <a:pPr marL="565150" lvl="2" indent="-342900">
              <a:buClrTx/>
            </a:pPr>
            <a:r>
              <a:rPr lang="en-NZ" sz="2000" dirty="0">
                <a:solidFill>
                  <a:srgbClr val="000000"/>
                </a:solidFill>
                <a:latin typeface="Calibri" pitchFamily="34" charset="0"/>
                <a:cs typeface="Calibri" pitchFamily="34" charset="0"/>
              </a:rPr>
              <a:t>Only give results that are in the methods (don’t data dump)</a:t>
            </a:r>
          </a:p>
          <a:p>
            <a:pPr marL="565150" lvl="2" indent="-342900">
              <a:buClrTx/>
            </a:pPr>
            <a:r>
              <a:rPr lang="en-NZ" sz="2000" dirty="0">
                <a:solidFill>
                  <a:srgbClr val="000000"/>
                </a:solidFill>
                <a:latin typeface="Calibri" pitchFamily="34" charset="0"/>
                <a:cs typeface="Calibri" pitchFamily="34" charset="0"/>
              </a:rPr>
              <a:t>Give results for all methods</a:t>
            </a:r>
          </a:p>
          <a:p>
            <a:pPr marL="565150" lvl="2" indent="-342900">
              <a:buClrTx/>
            </a:pPr>
            <a:r>
              <a:rPr lang="en-NZ" sz="2000" dirty="0">
                <a:solidFill>
                  <a:srgbClr val="000000"/>
                </a:solidFill>
                <a:latin typeface="Calibri" pitchFamily="34" charset="0"/>
                <a:cs typeface="Calibri" pitchFamily="34" charset="0"/>
              </a:rPr>
              <a:t>Don’t discuss results here</a:t>
            </a:r>
          </a:p>
          <a:p>
            <a:pPr marL="565150" lvl="2" indent="-342900">
              <a:buClrTx/>
            </a:pPr>
            <a:r>
              <a:rPr lang="en-NZ" sz="2000" dirty="0">
                <a:solidFill>
                  <a:srgbClr val="000000"/>
                </a:solidFill>
                <a:latin typeface="Calibri" pitchFamily="34" charset="0"/>
                <a:cs typeface="Calibri" pitchFamily="34" charset="0"/>
              </a:rPr>
              <a:t>Use Tables and Figures to replace text</a:t>
            </a:r>
          </a:p>
          <a:p>
            <a:endParaRPr lang="en-NZ" dirty="0"/>
          </a:p>
          <a:p>
            <a:pPr marL="222250" lvl="2" indent="0">
              <a:buNone/>
            </a:pPr>
            <a:r>
              <a:rPr lang="en-NZ" sz="2000" b="1" dirty="0">
                <a:solidFill>
                  <a:srgbClr val="000000"/>
                </a:solidFill>
                <a:latin typeface="Calibri" pitchFamily="34" charset="0"/>
                <a:cs typeface="Calibri" pitchFamily="34" charset="0"/>
              </a:rPr>
              <a:t>Discussion</a:t>
            </a:r>
          </a:p>
          <a:p>
            <a:pPr marL="565150" lvl="2" indent="-342900">
              <a:buClrTx/>
            </a:pPr>
            <a:r>
              <a:rPr lang="en-NZ" sz="2000" dirty="0">
                <a:solidFill>
                  <a:srgbClr val="000000"/>
                </a:solidFill>
                <a:latin typeface="Calibri" pitchFamily="34" charset="0"/>
                <a:cs typeface="Calibri" pitchFamily="34" charset="0"/>
              </a:rPr>
              <a:t>Answer objective (from introduction)</a:t>
            </a:r>
          </a:p>
          <a:p>
            <a:pPr marL="565150" lvl="2" indent="-342900">
              <a:buClrTx/>
            </a:pPr>
            <a:r>
              <a:rPr lang="en-NZ" sz="2000" dirty="0">
                <a:solidFill>
                  <a:srgbClr val="000000"/>
                </a:solidFill>
                <a:latin typeface="Calibri" pitchFamily="34" charset="0"/>
                <a:cs typeface="Calibri" pitchFamily="34" charset="0"/>
              </a:rPr>
              <a:t>How does it compare to other literature</a:t>
            </a:r>
          </a:p>
          <a:p>
            <a:pPr marL="565150" lvl="2" indent="-342900">
              <a:buClrTx/>
            </a:pPr>
            <a:r>
              <a:rPr lang="en-NZ" sz="2000" dirty="0">
                <a:solidFill>
                  <a:srgbClr val="000000"/>
                </a:solidFill>
                <a:latin typeface="Calibri" pitchFamily="34" charset="0"/>
                <a:cs typeface="Calibri" pitchFamily="34" charset="0"/>
              </a:rPr>
              <a:t>If different, why?</a:t>
            </a:r>
          </a:p>
          <a:p>
            <a:pPr marL="565150" lvl="2" indent="-342900">
              <a:buClrTx/>
            </a:pPr>
            <a:r>
              <a:rPr lang="en-NZ" sz="2000" dirty="0">
                <a:solidFill>
                  <a:srgbClr val="000000"/>
                </a:solidFill>
                <a:latin typeface="Calibri" pitchFamily="34" charset="0"/>
                <a:cs typeface="Calibri" pitchFamily="34" charset="0"/>
              </a:rPr>
              <a:t>Limitations</a:t>
            </a:r>
          </a:p>
          <a:p>
            <a:pPr marL="565150" lvl="2" indent="-342900">
              <a:buClrTx/>
            </a:pPr>
            <a:r>
              <a:rPr lang="en-NZ" sz="2000" dirty="0">
                <a:solidFill>
                  <a:srgbClr val="000000"/>
                </a:solidFill>
                <a:latin typeface="Calibri" pitchFamily="34" charset="0"/>
                <a:cs typeface="Calibri" pitchFamily="34" charset="0"/>
              </a:rPr>
              <a:t>Discuss all results</a:t>
            </a:r>
          </a:p>
          <a:p>
            <a:pPr marL="565150" lvl="2" indent="-342900">
              <a:buClrTx/>
            </a:pPr>
            <a:r>
              <a:rPr lang="en-NZ" sz="2000" dirty="0">
                <a:solidFill>
                  <a:srgbClr val="000000"/>
                </a:solidFill>
                <a:latin typeface="Calibri" pitchFamily="34" charset="0"/>
                <a:cs typeface="Calibri" pitchFamily="34" charset="0"/>
              </a:rPr>
              <a:t>Implications </a:t>
            </a:r>
          </a:p>
          <a:p>
            <a:endParaRPr lang="en-NZ" dirty="0"/>
          </a:p>
        </p:txBody>
      </p:sp>
      <p:sp>
        <p:nvSpPr>
          <p:cNvPr id="3" name="Title 2"/>
          <p:cNvSpPr>
            <a:spLocks noGrp="1"/>
          </p:cNvSpPr>
          <p:nvPr>
            <p:ph type="title"/>
          </p:nvPr>
        </p:nvSpPr>
        <p:spPr/>
        <p:txBody>
          <a:bodyPr/>
          <a:lstStyle/>
          <a:p>
            <a:r>
              <a:rPr lang="en-NZ" dirty="0"/>
              <a:t>Structure of a good Research Article</a:t>
            </a:r>
          </a:p>
        </p:txBody>
      </p:sp>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75835" y="4017762"/>
            <a:ext cx="2219726" cy="2647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156" y="6040203"/>
            <a:ext cx="2567084" cy="62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446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5309146"/>
          </a:xfrm>
        </p:spPr>
        <p:txBody>
          <a:bodyPr/>
          <a:lstStyle/>
          <a:p>
            <a:pPr marL="285750" indent="-285750">
              <a:buFont typeface="Arial" panose="020B0604020202020204" pitchFamily="34" charset="0"/>
              <a:buChar char="•"/>
            </a:pPr>
            <a:r>
              <a:rPr lang="en-NZ" b="1" dirty="0">
                <a:solidFill>
                  <a:srgbClr val="000000"/>
                </a:solidFill>
              </a:rPr>
              <a:t>Open access publishing makes articles published in a journal freely and permanently available online </a:t>
            </a:r>
          </a:p>
          <a:p>
            <a:pPr marL="285750" indent="-285750">
              <a:buFont typeface="Arial" panose="020B0604020202020204" pitchFamily="34" charset="0"/>
              <a:buChar char="•"/>
            </a:pPr>
            <a:r>
              <a:rPr lang="en-NZ" b="1" dirty="0">
                <a:solidFill>
                  <a:srgbClr val="000000"/>
                </a:solidFill>
              </a:rPr>
              <a:t>Article Processing Charge $$</a:t>
            </a:r>
          </a:p>
          <a:p>
            <a:pPr marL="285750" indent="-285750">
              <a:buFont typeface="Arial" panose="020B0604020202020204" pitchFamily="34" charset="0"/>
              <a:buChar char="•"/>
            </a:pPr>
            <a:r>
              <a:rPr lang="en-NZ" b="1" dirty="0">
                <a:solidFill>
                  <a:srgbClr val="000000"/>
                </a:solidFill>
              </a:rPr>
              <a:t>Author retains copyright</a:t>
            </a:r>
          </a:p>
          <a:p>
            <a:pPr lvl="2"/>
            <a:r>
              <a:rPr lang="en-NZ" b="1" dirty="0">
                <a:solidFill>
                  <a:srgbClr val="00B050"/>
                </a:solidFill>
              </a:rPr>
              <a:t>Green OA </a:t>
            </a:r>
            <a:r>
              <a:rPr lang="en-NZ" b="1" dirty="0">
                <a:solidFill>
                  <a:srgbClr val="000000"/>
                </a:solidFill>
              </a:rPr>
              <a:t>self archiving</a:t>
            </a:r>
          </a:p>
          <a:p>
            <a:pPr marL="1089025" lvl="4" indent="-285750">
              <a:buFont typeface="Arial" panose="020B0604020202020204" pitchFamily="34" charset="0"/>
              <a:buChar char="•"/>
            </a:pPr>
            <a:r>
              <a:rPr lang="en-NZ" b="1" dirty="0">
                <a:solidFill>
                  <a:srgbClr val="000000"/>
                </a:solidFill>
              </a:rPr>
              <a:t>Allows publication to be freely available in parallel with any publication system</a:t>
            </a:r>
          </a:p>
          <a:p>
            <a:pPr marL="1089025" lvl="4" indent="-285750">
              <a:buFont typeface="Arial" panose="020B0604020202020204" pitchFamily="34" charset="0"/>
              <a:buChar char="•"/>
            </a:pPr>
            <a:r>
              <a:rPr lang="en-NZ" b="1" dirty="0">
                <a:solidFill>
                  <a:srgbClr val="000000"/>
                </a:solidFill>
              </a:rPr>
              <a:t>Authors </a:t>
            </a:r>
            <a:r>
              <a:rPr lang="en-NZ" sz="2000" b="1" dirty="0">
                <a:solidFill>
                  <a:srgbClr val="000000"/>
                </a:solidFill>
              </a:rPr>
              <a:t>self-archive</a:t>
            </a:r>
            <a:r>
              <a:rPr lang="en-NZ" b="1" dirty="0">
                <a:solidFill>
                  <a:srgbClr val="000000"/>
                </a:solidFill>
              </a:rPr>
              <a:t> a version in a repository/OA website (e.g. PubMed Central)</a:t>
            </a:r>
          </a:p>
          <a:p>
            <a:pPr lvl="2"/>
            <a:r>
              <a:rPr lang="en-NZ" b="1" dirty="0">
                <a:solidFill>
                  <a:srgbClr val="FF9900"/>
                </a:solidFill>
              </a:rPr>
              <a:t>Gold OA </a:t>
            </a:r>
            <a:r>
              <a:rPr lang="en-NZ" b="1" dirty="0">
                <a:solidFill>
                  <a:srgbClr val="000000"/>
                </a:solidFill>
              </a:rPr>
              <a:t>publishing </a:t>
            </a:r>
          </a:p>
          <a:p>
            <a:pPr marL="1089025" lvl="4" indent="-285750">
              <a:buFont typeface="Arial" panose="020B0604020202020204" pitchFamily="34" charset="0"/>
              <a:buChar char="•"/>
            </a:pPr>
            <a:r>
              <a:rPr lang="en-NZ" b="1" dirty="0">
                <a:solidFill>
                  <a:srgbClr val="000000"/>
                </a:solidFill>
              </a:rPr>
              <a:t>Authors publish in an OA journal and pay an Article Processing Charge (APC)</a:t>
            </a:r>
          </a:p>
          <a:p>
            <a:pPr marL="285750" lvl="3" indent="-285750">
              <a:buClrTx/>
              <a:buFont typeface="Arial" panose="020B0604020202020204" pitchFamily="34" charset="0"/>
              <a:buChar char="•"/>
            </a:pPr>
            <a:r>
              <a:rPr lang="en-NZ" dirty="0">
                <a:solidFill>
                  <a:srgbClr val="000000"/>
                </a:solidFill>
              </a:rPr>
              <a:t>Two types of OA journals :</a:t>
            </a:r>
          </a:p>
          <a:p>
            <a:pPr marL="1089025" lvl="4" indent="-285750">
              <a:buFont typeface="Arial" panose="020B0604020202020204" pitchFamily="34" charset="0"/>
              <a:buChar char="•"/>
            </a:pPr>
            <a:r>
              <a:rPr lang="en-NZ" b="1" dirty="0">
                <a:solidFill>
                  <a:srgbClr val="000000"/>
                </a:solidFill>
              </a:rPr>
              <a:t>Full open access  model</a:t>
            </a:r>
          </a:p>
          <a:p>
            <a:pPr marL="1089025" lvl="4" indent="-285750">
              <a:buFont typeface="Arial" panose="020B0604020202020204" pitchFamily="34" charset="0"/>
              <a:buChar char="•"/>
            </a:pPr>
            <a:r>
              <a:rPr lang="en-NZ" b="1" dirty="0">
                <a:solidFill>
                  <a:srgbClr val="000000"/>
                </a:solidFill>
              </a:rPr>
              <a:t>Hybrid model</a:t>
            </a:r>
          </a:p>
          <a:p>
            <a:pPr marL="285750" indent="-285750">
              <a:buFont typeface="Arial" pitchFamily="34" charset="0"/>
              <a:buChar char="•"/>
            </a:pPr>
            <a:endParaRPr lang="en-NZ" b="0" dirty="0">
              <a:latin typeface="+mn-lt"/>
            </a:endParaRPr>
          </a:p>
        </p:txBody>
      </p:sp>
      <p:sp>
        <p:nvSpPr>
          <p:cNvPr id="3" name="Title 2"/>
          <p:cNvSpPr>
            <a:spLocks noGrp="1"/>
          </p:cNvSpPr>
          <p:nvPr>
            <p:ph type="title"/>
          </p:nvPr>
        </p:nvSpPr>
        <p:spPr>
          <a:xfrm>
            <a:off x="824400" y="540000"/>
            <a:ext cx="8240400" cy="400110"/>
          </a:xfrm>
        </p:spPr>
        <p:txBody>
          <a:bodyPr/>
          <a:lstStyle/>
          <a:p>
            <a:r>
              <a:rPr lang="en-NZ" dirty="0"/>
              <a:t>OPEN ACCESS (OA)</a:t>
            </a:r>
          </a:p>
        </p:txBody>
      </p:sp>
    </p:spTree>
    <p:extLst>
      <p:ext uri="{BB962C8B-B14F-4D97-AF65-F5344CB8AC3E}">
        <p14:creationId xmlns:p14="http://schemas.microsoft.com/office/powerpoint/2010/main" val="166051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790775" y="1062661"/>
            <a:ext cx="7416000" cy="6340197"/>
          </a:xfrm>
        </p:spPr>
        <p:txBody>
          <a:bodyPr/>
          <a:lstStyle/>
          <a:p>
            <a:pPr marL="285750" indent="-285750">
              <a:buFont typeface="Arial" panose="020B0604020202020204" pitchFamily="34" charset="0"/>
              <a:buChar char="•"/>
            </a:pPr>
            <a:r>
              <a:rPr lang="en-AU" sz="2000" b="1" dirty="0">
                <a:solidFill>
                  <a:srgbClr val="000000"/>
                </a:solidFill>
              </a:rPr>
              <a:t>Only exist to make money</a:t>
            </a:r>
          </a:p>
          <a:p>
            <a:pPr marL="285750" indent="-285750">
              <a:buFont typeface="Arial" panose="020B0604020202020204" pitchFamily="34" charset="0"/>
              <a:buChar char="•"/>
            </a:pPr>
            <a:r>
              <a:rPr lang="en-AU" sz="2000" b="1" dirty="0">
                <a:solidFill>
                  <a:srgbClr val="000000"/>
                </a:solidFill>
              </a:rPr>
              <a:t>Do not follow proper Editorial Process</a:t>
            </a:r>
          </a:p>
          <a:p>
            <a:pPr marL="504825" lvl="1" indent="-285750">
              <a:buFont typeface="Arial" panose="020B0604020202020204" pitchFamily="34" charset="0"/>
              <a:buChar char="•"/>
            </a:pPr>
            <a:r>
              <a:rPr lang="en-AU" sz="2000" b="1" dirty="0">
                <a:solidFill>
                  <a:srgbClr val="000000"/>
                </a:solidFill>
              </a:rPr>
              <a:t>No peer review/Fake peer review</a:t>
            </a:r>
          </a:p>
          <a:p>
            <a:pPr marL="504825" lvl="1" indent="-285750">
              <a:buFont typeface="Arial" panose="020B0604020202020204" pitchFamily="34" charset="0"/>
              <a:buChar char="•"/>
            </a:pPr>
            <a:r>
              <a:rPr lang="en-AU" sz="2000" b="1" dirty="0">
                <a:solidFill>
                  <a:srgbClr val="000000"/>
                </a:solidFill>
              </a:rPr>
              <a:t>Fake Editorial Boards</a:t>
            </a:r>
          </a:p>
          <a:p>
            <a:pPr marL="285750" indent="-285750">
              <a:buFont typeface="Arial" panose="020B0604020202020204" pitchFamily="34" charset="0"/>
              <a:buChar char="•"/>
            </a:pPr>
            <a:r>
              <a:rPr lang="en-AU" sz="2000" b="1" dirty="0">
                <a:solidFill>
                  <a:srgbClr val="000000"/>
                </a:solidFill>
              </a:rPr>
              <a:t>Online resources:</a:t>
            </a:r>
          </a:p>
          <a:p>
            <a:pPr marL="508000" lvl="2" indent="-285750">
              <a:buFont typeface="Arial" panose="020B0604020202020204" pitchFamily="34" charset="0"/>
              <a:buChar char="•"/>
            </a:pPr>
            <a:r>
              <a:rPr lang="en-AU" sz="2000" b="1" dirty="0">
                <a:solidFill>
                  <a:srgbClr val="000000"/>
                </a:solidFill>
              </a:rPr>
              <a:t>Directory of Open Access Journals (DOAJ) </a:t>
            </a:r>
            <a:r>
              <a:rPr lang="en-NZ" sz="2000" b="1" dirty="0">
                <a:solidFill>
                  <a:srgbClr val="000000"/>
                </a:solidFill>
                <a:hlinkClick r:id="rId2"/>
              </a:rPr>
              <a:t>https://doaj.org/</a:t>
            </a:r>
            <a:endParaRPr lang="en-NZ" sz="2000" b="1" dirty="0">
              <a:solidFill>
                <a:srgbClr val="000000"/>
              </a:solidFill>
            </a:endParaRPr>
          </a:p>
          <a:p>
            <a:pPr marL="508000" lvl="2" indent="-285750">
              <a:buFont typeface="Arial" panose="020B0604020202020204" pitchFamily="34" charset="0"/>
              <a:buChar char="•"/>
            </a:pPr>
            <a:r>
              <a:rPr lang="en-AU" sz="2000" b="1" u="sng" dirty="0">
                <a:solidFill>
                  <a:srgbClr val="3C9CD7"/>
                </a:solidFill>
              </a:rPr>
              <a:t>https://thinkchecksubmit.org/</a:t>
            </a:r>
          </a:p>
          <a:p>
            <a:pPr marL="742950" lvl="3" indent="-285750">
              <a:buFont typeface="Arial" panose="020B0604020202020204" pitchFamily="34" charset="0"/>
              <a:buChar char="•"/>
            </a:pPr>
            <a:r>
              <a:rPr lang="en-AU" sz="2000" dirty="0">
                <a:solidFill>
                  <a:srgbClr val="000000"/>
                </a:solidFill>
              </a:rPr>
              <a:t>Do you or your colleagues know the journal?</a:t>
            </a:r>
          </a:p>
          <a:p>
            <a:pPr marL="742950" lvl="3" indent="-285750">
              <a:buFont typeface="Arial" panose="020B0604020202020204" pitchFamily="34" charset="0"/>
              <a:buChar char="•"/>
            </a:pPr>
            <a:r>
              <a:rPr lang="en-AU" sz="2000" dirty="0">
                <a:solidFill>
                  <a:srgbClr val="000000"/>
                </a:solidFill>
              </a:rPr>
              <a:t>Can you easily identify and contact the publisher?</a:t>
            </a:r>
          </a:p>
          <a:p>
            <a:pPr marL="742950" lvl="3" indent="-285750">
              <a:buFont typeface="Arial" panose="020B0604020202020204" pitchFamily="34" charset="0"/>
              <a:buChar char="•"/>
            </a:pPr>
            <a:r>
              <a:rPr lang="en-AU" sz="2000" dirty="0">
                <a:solidFill>
                  <a:srgbClr val="000000"/>
                </a:solidFill>
              </a:rPr>
              <a:t>Is the journal clear about the type of peer review it uses?</a:t>
            </a:r>
          </a:p>
          <a:p>
            <a:pPr marL="742950" lvl="3" indent="-285750">
              <a:buFont typeface="Arial" panose="020B0604020202020204" pitchFamily="34" charset="0"/>
              <a:buChar char="•"/>
            </a:pPr>
            <a:r>
              <a:rPr lang="en-AU" sz="2000" dirty="0">
                <a:solidFill>
                  <a:srgbClr val="000000"/>
                </a:solidFill>
              </a:rPr>
              <a:t>Are articles indexed in services that you use?</a:t>
            </a:r>
          </a:p>
          <a:p>
            <a:pPr marL="742950" lvl="3" indent="-285750">
              <a:buFont typeface="Arial" panose="020B0604020202020204" pitchFamily="34" charset="0"/>
              <a:buChar char="•"/>
            </a:pPr>
            <a:r>
              <a:rPr lang="en-AU" sz="2000" dirty="0">
                <a:solidFill>
                  <a:srgbClr val="000000"/>
                </a:solidFill>
              </a:rPr>
              <a:t>Is it clear what fees will be charged?</a:t>
            </a:r>
          </a:p>
          <a:p>
            <a:pPr marL="742950" lvl="3" indent="-285750">
              <a:buFont typeface="Arial" panose="020B0604020202020204" pitchFamily="34" charset="0"/>
              <a:buChar char="•"/>
            </a:pPr>
            <a:r>
              <a:rPr lang="en-AU" sz="2000" dirty="0">
                <a:solidFill>
                  <a:srgbClr val="000000"/>
                </a:solidFill>
              </a:rPr>
              <a:t>Do you recognise the editorial board?</a:t>
            </a:r>
            <a:endParaRPr lang="en-NZ" sz="2000" u="sng" dirty="0">
              <a:solidFill>
                <a:srgbClr val="000000"/>
              </a:solidFill>
            </a:endParaRPr>
          </a:p>
          <a:p>
            <a:pPr marL="285750" indent="-285750">
              <a:buFont typeface="Arial" panose="020B0604020202020204" pitchFamily="34" charset="0"/>
              <a:buChar char="•"/>
            </a:pPr>
            <a:endParaRPr lang="en-NZ" dirty="0">
              <a:solidFill>
                <a:schemeClr val="tx1"/>
              </a:solidFill>
            </a:endParaRPr>
          </a:p>
          <a:p>
            <a:endParaRPr lang="en-NZ" dirty="0">
              <a:solidFill>
                <a:schemeClr val="tx1"/>
              </a:solidFill>
            </a:endParaRPr>
          </a:p>
          <a:p>
            <a:endParaRPr lang="en-AU" dirty="0">
              <a:solidFill>
                <a:schemeClr val="tx1"/>
              </a:solidFill>
            </a:endParaRPr>
          </a:p>
          <a:p>
            <a:endParaRPr lang="en-AU" dirty="0">
              <a:solidFill>
                <a:schemeClr val="tx1"/>
              </a:solidFill>
            </a:endParaRPr>
          </a:p>
        </p:txBody>
      </p:sp>
      <p:sp>
        <p:nvSpPr>
          <p:cNvPr id="2" name="Title 1"/>
          <p:cNvSpPr>
            <a:spLocks noGrp="1"/>
          </p:cNvSpPr>
          <p:nvPr>
            <p:ph type="title"/>
          </p:nvPr>
        </p:nvSpPr>
        <p:spPr/>
        <p:txBody>
          <a:bodyPr/>
          <a:lstStyle/>
          <a:p>
            <a:r>
              <a:rPr lang="en-AU" dirty="0">
                <a:solidFill>
                  <a:schemeClr val="accent2">
                    <a:lumMod val="75000"/>
                  </a:schemeClr>
                </a:solidFill>
              </a:rPr>
              <a:t>Watch out for Predatory publishers/journals</a:t>
            </a:r>
          </a:p>
        </p:txBody>
      </p:sp>
      <p:pic>
        <p:nvPicPr>
          <p:cNvPr id="296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0292" y="4826643"/>
            <a:ext cx="2829100" cy="1487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055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5555367"/>
          </a:xfrm>
        </p:spPr>
        <p:txBody>
          <a:bodyPr/>
          <a:lstStyle/>
          <a:p>
            <a:pPr marL="285750" indent="-285750">
              <a:buFont typeface="Arial" panose="020B0604020202020204" pitchFamily="34" charset="0"/>
              <a:buChar char="•"/>
            </a:pPr>
            <a:r>
              <a:rPr lang="en-NZ" b="1" dirty="0">
                <a:solidFill>
                  <a:srgbClr val="000000"/>
                </a:solidFill>
              </a:rPr>
              <a:t>Committee on Publication Ethics (COPE) - </a:t>
            </a:r>
            <a:r>
              <a:rPr lang="en-NZ" b="1" dirty="0">
                <a:solidFill>
                  <a:srgbClr val="000000"/>
                </a:solidFill>
                <a:hlinkClick r:id="rId2"/>
              </a:rPr>
              <a:t>https://publicationethics.org/</a:t>
            </a:r>
            <a:endParaRPr lang="en-NZ" b="1" dirty="0">
              <a:solidFill>
                <a:srgbClr val="000000"/>
              </a:solidFill>
            </a:endParaRPr>
          </a:p>
          <a:p>
            <a:pPr marL="285750" indent="-285750">
              <a:buFont typeface="Arial" panose="020B0604020202020204" pitchFamily="34" charset="0"/>
              <a:buChar char="•"/>
            </a:pPr>
            <a:r>
              <a:rPr lang="en-NZ" b="1" dirty="0">
                <a:solidFill>
                  <a:srgbClr val="000000"/>
                </a:solidFill>
              </a:rPr>
              <a:t>Majority of good journals are members of COPE</a:t>
            </a:r>
          </a:p>
          <a:p>
            <a:pPr marL="285750" indent="-285750">
              <a:buFont typeface="Arial" panose="020B0604020202020204" pitchFamily="34" charset="0"/>
              <a:buChar char="•"/>
            </a:pPr>
            <a:r>
              <a:rPr lang="en-NZ" b="1" dirty="0">
                <a:solidFill>
                  <a:srgbClr val="000000"/>
                </a:solidFill>
              </a:rPr>
              <a:t>Journal Editors can also be members</a:t>
            </a:r>
          </a:p>
          <a:p>
            <a:pPr marL="285750" indent="-285750">
              <a:buFont typeface="Arial" panose="020B0604020202020204" pitchFamily="34" charset="0"/>
              <a:buChar char="•"/>
            </a:pPr>
            <a:r>
              <a:rPr lang="en-NZ" b="1" dirty="0">
                <a:solidFill>
                  <a:srgbClr val="000000"/>
                </a:solidFill>
              </a:rPr>
              <a:t>Deals with ethical issues such as:</a:t>
            </a:r>
          </a:p>
          <a:p>
            <a:pPr marL="504825" lvl="1" indent="-285750">
              <a:buFont typeface="Arial" panose="020B0604020202020204" pitchFamily="34" charset="0"/>
              <a:buChar char="•"/>
            </a:pPr>
            <a:r>
              <a:rPr lang="en-NZ" b="1" dirty="0">
                <a:solidFill>
                  <a:srgbClr val="000000"/>
                </a:solidFill>
              </a:rPr>
              <a:t>Duplicate submission</a:t>
            </a:r>
          </a:p>
          <a:p>
            <a:pPr marL="504825" lvl="1" indent="-285750">
              <a:buFont typeface="Arial" panose="020B0604020202020204" pitchFamily="34" charset="0"/>
              <a:buChar char="•"/>
            </a:pPr>
            <a:r>
              <a:rPr lang="en-NZ" b="1" dirty="0">
                <a:solidFill>
                  <a:srgbClr val="000000"/>
                </a:solidFill>
              </a:rPr>
              <a:t>Authorship</a:t>
            </a:r>
          </a:p>
          <a:p>
            <a:pPr marL="504825" lvl="1" indent="-285750">
              <a:buFont typeface="Arial" panose="020B0604020202020204" pitchFamily="34" charset="0"/>
              <a:buChar char="•"/>
            </a:pPr>
            <a:r>
              <a:rPr lang="en-NZ" b="1" dirty="0">
                <a:solidFill>
                  <a:srgbClr val="000000"/>
                </a:solidFill>
              </a:rPr>
              <a:t>Plagiarism</a:t>
            </a:r>
          </a:p>
          <a:p>
            <a:pPr marL="504825" lvl="1" indent="-285750">
              <a:buFont typeface="Arial" panose="020B0604020202020204" pitchFamily="34" charset="0"/>
              <a:buChar char="•"/>
            </a:pPr>
            <a:r>
              <a:rPr lang="en-NZ" b="1" dirty="0">
                <a:solidFill>
                  <a:srgbClr val="000000"/>
                </a:solidFill>
              </a:rPr>
              <a:t>Conflict of Interest</a:t>
            </a:r>
          </a:p>
          <a:p>
            <a:pPr marL="285750" indent="-285750">
              <a:buFont typeface="Arial" panose="020B0604020202020204" pitchFamily="34" charset="0"/>
              <a:buChar char="•"/>
            </a:pPr>
            <a:r>
              <a:rPr lang="en-NZ" b="1" dirty="0"/>
              <a:t>“</a:t>
            </a:r>
            <a:r>
              <a:rPr lang="en-NZ" b="1" dirty="0">
                <a:solidFill>
                  <a:srgbClr val="000000"/>
                </a:solidFill>
              </a:rPr>
              <a:t>COPE is committed to educate and support editors, publishers and those involved in publication ethics with the aim of moving the culture of publishing towards one where ethical practices becomes the norm, part of the publishing culture. Our approach is firmly in the direction of influencing through education, resources and support of our members alongside the fostering of professional debate in the wider community.”</a:t>
            </a:r>
          </a:p>
          <a:p>
            <a:endParaRPr lang="en-NZ" dirty="0"/>
          </a:p>
          <a:p>
            <a:endParaRPr lang="en-NZ" dirty="0"/>
          </a:p>
          <a:p>
            <a:endParaRPr lang="en-NZ" dirty="0"/>
          </a:p>
        </p:txBody>
      </p:sp>
      <p:sp>
        <p:nvSpPr>
          <p:cNvPr id="3" name="Title 2"/>
          <p:cNvSpPr>
            <a:spLocks noGrp="1"/>
          </p:cNvSpPr>
          <p:nvPr>
            <p:ph type="title"/>
          </p:nvPr>
        </p:nvSpPr>
        <p:spPr/>
        <p:txBody>
          <a:bodyPr/>
          <a:lstStyle/>
          <a:p>
            <a:r>
              <a:rPr lang="en-NZ" dirty="0"/>
              <a:t>Publication Ethics</a:t>
            </a:r>
          </a:p>
        </p:txBody>
      </p:sp>
    </p:spTree>
    <p:extLst>
      <p:ext uri="{BB962C8B-B14F-4D97-AF65-F5344CB8AC3E}">
        <p14:creationId xmlns:p14="http://schemas.microsoft.com/office/powerpoint/2010/main" val="228223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825500" y="1444625"/>
            <a:ext cx="7416000" cy="7440498"/>
          </a:xfrm>
        </p:spPr>
        <p:txBody>
          <a:bodyPr/>
          <a:lstStyle/>
          <a:p>
            <a:pPr marL="715963" lvl="2" indent="-342900" fontAlgn="base">
              <a:lnSpc>
                <a:spcPts val="2200"/>
              </a:lnSpc>
              <a:spcBef>
                <a:spcPts val="900"/>
              </a:spcBef>
              <a:spcAft>
                <a:spcPct val="0"/>
              </a:spcAft>
              <a:buClrTx/>
              <a:buSzPct val="100000"/>
              <a:defRPr/>
            </a:pPr>
            <a:r>
              <a:rPr lang="en-NZ" sz="2400" kern="0" dirty="0">
                <a:solidFill>
                  <a:srgbClr val="000000"/>
                </a:solidFill>
                <a:latin typeface="Calibri"/>
                <a:ea typeface="ＭＳ Ｐゴシック" charset="0"/>
              </a:rPr>
              <a:t>International Committee of Medical Journal Editors (ICMJE</a:t>
            </a:r>
            <a:r>
              <a:rPr lang="en-NZ" sz="2400" kern="0" dirty="0">
                <a:solidFill>
                  <a:srgbClr val="000000"/>
                </a:solidFill>
                <a:ea typeface="ＭＳ Ｐゴシック" charset="0"/>
              </a:rPr>
              <a:t>) criteria - </a:t>
            </a:r>
            <a:r>
              <a:rPr lang="en-NZ" sz="2400" kern="0" dirty="0">
                <a:solidFill>
                  <a:srgbClr val="000000"/>
                </a:solidFill>
                <a:ea typeface="ＭＳ Ｐゴシック" charset="0"/>
                <a:hlinkClick r:id="rId3"/>
              </a:rPr>
              <a:t>http://www.icmje.org/</a:t>
            </a:r>
            <a:endParaRPr lang="en-NZ" sz="2400" kern="0" dirty="0">
              <a:solidFill>
                <a:srgbClr val="000000"/>
              </a:solidFill>
              <a:ea typeface="ＭＳ Ｐゴシック" charset="0"/>
            </a:endParaRPr>
          </a:p>
          <a:p>
            <a:pPr marL="1203325" lvl="4" indent="-457200" defTabSz="914400" fontAlgn="base">
              <a:lnSpc>
                <a:spcPts val="2200"/>
              </a:lnSpc>
              <a:spcBef>
                <a:spcPts val="900"/>
              </a:spcBef>
              <a:spcAft>
                <a:spcPct val="0"/>
              </a:spcAft>
              <a:buClrTx/>
              <a:buSzPct val="100000"/>
              <a:defRPr/>
            </a:pPr>
            <a:r>
              <a:rPr lang="en-NZ" sz="2000" kern="0" dirty="0">
                <a:solidFill>
                  <a:srgbClr val="000000"/>
                </a:solidFill>
                <a:latin typeface="Calibri"/>
                <a:ea typeface="Geneva" charset="-128"/>
              </a:rPr>
              <a:t>Substantial contributions to the conception or design of the work; or the acquisition, analysis, or interpretation of data for the work; </a:t>
            </a:r>
            <a:r>
              <a:rPr lang="en-NZ" sz="2000" b="1" kern="0" dirty="0">
                <a:solidFill>
                  <a:srgbClr val="00B0F0"/>
                </a:solidFill>
                <a:latin typeface="Calibri"/>
                <a:ea typeface="Geneva" charset="-128"/>
              </a:rPr>
              <a:t>AND</a:t>
            </a:r>
          </a:p>
          <a:p>
            <a:pPr marL="1203325" lvl="4" indent="-457200" defTabSz="914400" fontAlgn="base">
              <a:lnSpc>
                <a:spcPts val="2200"/>
              </a:lnSpc>
              <a:spcBef>
                <a:spcPts val="900"/>
              </a:spcBef>
              <a:spcAft>
                <a:spcPct val="0"/>
              </a:spcAft>
              <a:buClrTx/>
              <a:buSzPct val="100000"/>
              <a:defRPr/>
            </a:pPr>
            <a:r>
              <a:rPr lang="en-NZ" sz="2000" kern="0" dirty="0">
                <a:solidFill>
                  <a:srgbClr val="000000"/>
                </a:solidFill>
                <a:latin typeface="Calibri"/>
                <a:ea typeface="Geneva" charset="-128"/>
              </a:rPr>
              <a:t>Drafting the work or revising it critically for important intellectual content; </a:t>
            </a:r>
            <a:r>
              <a:rPr lang="en-NZ" sz="2000" b="1" kern="0" dirty="0">
                <a:solidFill>
                  <a:srgbClr val="00B0F0"/>
                </a:solidFill>
                <a:latin typeface="Calibri"/>
                <a:ea typeface="Geneva" charset="-128"/>
              </a:rPr>
              <a:t>AND</a:t>
            </a:r>
          </a:p>
          <a:p>
            <a:pPr marL="1203325" lvl="4" indent="-457200" defTabSz="914400" fontAlgn="base">
              <a:lnSpc>
                <a:spcPts val="2200"/>
              </a:lnSpc>
              <a:spcBef>
                <a:spcPts val="900"/>
              </a:spcBef>
              <a:spcAft>
                <a:spcPct val="0"/>
              </a:spcAft>
              <a:buClrTx/>
              <a:buSzPct val="100000"/>
              <a:defRPr/>
            </a:pPr>
            <a:r>
              <a:rPr lang="en-NZ" sz="2000" kern="0" dirty="0">
                <a:solidFill>
                  <a:srgbClr val="000000"/>
                </a:solidFill>
                <a:latin typeface="Calibri"/>
                <a:ea typeface="Geneva" charset="-128"/>
              </a:rPr>
              <a:t>Final approval of the version to be published; </a:t>
            </a:r>
            <a:r>
              <a:rPr lang="en-NZ" sz="2000" b="1" kern="0" dirty="0">
                <a:solidFill>
                  <a:srgbClr val="00B0F0"/>
                </a:solidFill>
                <a:latin typeface="Calibri"/>
                <a:ea typeface="Geneva" charset="-128"/>
              </a:rPr>
              <a:t>AND</a:t>
            </a:r>
          </a:p>
          <a:p>
            <a:pPr marL="1203325" lvl="4" indent="-457200" defTabSz="914400" fontAlgn="base">
              <a:lnSpc>
                <a:spcPts val="2200"/>
              </a:lnSpc>
              <a:spcBef>
                <a:spcPts val="900"/>
              </a:spcBef>
              <a:spcAft>
                <a:spcPct val="0"/>
              </a:spcAft>
              <a:buClrTx/>
              <a:buSzPct val="100000"/>
              <a:defRPr/>
            </a:pPr>
            <a:r>
              <a:rPr lang="en-NZ" sz="2000" kern="0" dirty="0">
                <a:solidFill>
                  <a:srgbClr val="000000"/>
                </a:solidFill>
                <a:latin typeface="Calibri"/>
                <a:ea typeface="Geneva" charset="-128"/>
              </a:rPr>
              <a:t>Agreement to be accountable for all aspects of the work in ensuring that questions related to the accuracy or integrity of any part of the work are appropriately investigated and resolved.</a:t>
            </a:r>
          </a:p>
          <a:p>
            <a:pPr marL="711200" lvl="2" indent="-342900" defTabSz="914400" fontAlgn="base">
              <a:lnSpc>
                <a:spcPts val="2200"/>
              </a:lnSpc>
              <a:spcBef>
                <a:spcPts val="900"/>
              </a:spcBef>
              <a:spcAft>
                <a:spcPct val="0"/>
              </a:spcAft>
              <a:buClrTx/>
              <a:buSzPct val="100000"/>
              <a:defRPr/>
            </a:pPr>
            <a:r>
              <a:rPr lang="en-NZ" sz="2400" kern="0" dirty="0">
                <a:solidFill>
                  <a:srgbClr val="000000"/>
                </a:solidFill>
                <a:latin typeface="Calibri"/>
                <a:ea typeface="ＭＳ Ｐゴシック" charset="0"/>
              </a:rPr>
              <a:t>Order of authors</a:t>
            </a:r>
          </a:p>
          <a:p>
            <a:pPr marL="711200" lvl="2" indent="-342900" defTabSz="914400" fontAlgn="base">
              <a:lnSpc>
                <a:spcPts val="2200"/>
              </a:lnSpc>
              <a:spcBef>
                <a:spcPts val="900"/>
              </a:spcBef>
              <a:spcAft>
                <a:spcPct val="0"/>
              </a:spcAft>
              <a:buClrTx/>
              <a:buSzPct val="100000"/>
              <a:defRPr/>
            </a:pPr>
            <a:r>
              <a:rPr lang="en-NZ" sz="2400" kern="0" dirty="0">
                <a:solidFill>
                  <a:srgbClr val="000000"/>
                </a:solidFill>
                <a:latin typeface="Calibri"/>
                <a:ea typeface="ＭＳ Ｐゴシック" charset="0"/>
              </a:rPr>
              <a:t>Corresponding author</a:t>
            </a:r>
          </a:p>
          <a:p>
            <a:pPr marL="711200" lvl="2" indent="-342900" defTabSz="914400" fontAlgn="base">
              <a:lnSpc>
                <a:spcPts val="2200"/>
              </a:lnSpc>
              <a:spcBef>
                <a:spcPts val="900"/>
              </a:spcBef>
              <a:spcAft>
                <a:spcPct val="0"/>
              </a:spcAft>
              <a:buClrTx/>
              <a:buSzPct val="100000"/>
              <a:defRPr/>
            </a:pPr>
            <a:r>
              <a:rPr lang="en-NZ" sz="2400" kern="0" dirty="0">
                <a:solidFill>
                  <a:srgbClr val="000000"/>
                </a:solidFill>
                <a:latin typeface="Calibri"/>
                <a:ea typeface="ＭＳ Ｐゴシック" charset="0"/>
              </a:rPr>
              <a:t>Change of authorship</a:t>
            </a:r>
          </a:p>
          <a:p>
            <a:pPr marL="508000" lvl="2" indent="-285750">
              <a:buFont typeface="Arial" pitchFamily="34" charset="0"/>
              <a:buChar char="•"/>
            </a:pPr>
            <a:endParaRPr lang="en-NZ" dirty="0"/>
          </a:p>
          <a:p>
            <a:pPr marL="508000" lvl="2" indent="-285750">
              <a:buFont typeface="Arial" pitchFamily="34" charset="0"/>
              <a:buChar char="•"/>
            </a:pPr>
            <a:endParaRPr lang="en-NZ" dirty="0"/>
          </a:p>
          <a:p>
            <a:pPr marL="285750" lvl="1" indent="-285750">
              <a:buFont typeface="Arial" pitchFamily="34" charset="0"/>
              <a:buChar char="•"/>
            </a:pPr>
            <a:endParaRPr lang="en-NZ" dirty="0"/>
          </a:p>
          <a:p>
            <a:pPr marL="508000" lvl="2"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p:txBody>
          <a:bodyPr/>
          <a:lstStyle/>
          <a:p>
            <a:r>
              <a:rPr lang="en-NZ" dirty="0"/>
              <a:t>Authorship</a:t>
            </a:r>
          </a:p>
        </p:txBody>
      </p:sp>
      <p:sp>
        <p:nvSpPr>
          <p:cNvPr id="3" name="Rectangle 2"/>
          <p:cNvSpPr/>
          <p:nvPr/>
        </p:nvSpPr>
        <p:spPr>
          <a:xfrm>
            <a:off x="2300705" y="356507"/>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8180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1190112" y="1454613"/>
            <a:ext cx="7416000" cy="3359894"/>
          </a:xfrm>
        </p:spPr>
        <p:txBody>
          <a:bodyPr/>
          <a:lstStyle/>
          <a:p>
            <a:pPr marL="373063" lvl="2" indent="0" defTabSz="914400" fontAlgn="base">
              <a:lnSpc>
                <a:spcPts val="2200"/>
              </a:lnSpc>
              <a:spcBef>
                <a:spcPts val="900"/>
              </a:spcBef>
              <a:spcAft>
                <a:spcPct val="0"/>
              </a:spcAft>
              <a:buClr>
                <a:srgbClr val="005BB9"/>
              </a:buClr>
              <a:buSzPct val="100000"/>
              <a:buNone/>
              <a:defRPr/>
            </a:pPr>
            <a:r>
              <a:rPr lang="en-NZ" sz="2400" kern="0" dirty="0">
                <a:solidFill>
                  <a:srgbClr val="5F5F5F"/>
                </a:solidFill>
                <a:latin typeface="Calibri"/>
                <a:ea typeface="ＭＳ Ｐゴシック" charset="0"/>
              </a:rPr>
              <a:t>	</a:t>
            </a:r>
            <a:endParaRPr lang="en-NZ" dirty="0"/>
          </a:p>
          <a:p>
            <a:pPr marL="508000" lvl="2" indent="-285750">
              <a:buFont typeface="Arial" pitchFamily="34" charset="0"/>
              <a:buChar char="•"/>
            </a:pPr>
            <a:endParaRPr lang="en-NZ" dirty="0">
              <a:latin typeface="Calibri" pitchFamily="34" charset="0"/>
              <a:cs typeface="Calibri" pitchFamily="34" charset="0"/>
            </a:endParaRPr>
          </a:p>
          <a:p>
            <a:pPr marL="0" lvl="1" indent="0" algn="ctr">
              <a:buNone/>
            </a:pPr>
            <a:r>
              <a:rPr lang="en-NZ" sz="4000" dirty="0">
                <a:solidFill>
                  <a:srgbClr val="000000"/>
                </a:solidFill>
                <a:latin typeface="Calibri" pitchFamily="34" charset="0"/>
                <a:cs typeface="Calibri" pitchFamily="34" charset="0"/>
              </a:rPr>
              <a:t>QUESTIONS? </a:t>
            </a:r>
          </a:p>
          <a:p>
            <a:pPr marL="0" lvl="1" indent="0" algn="ctr">
              <a:buNone/>
            </a:pPr>
            <a:r>
              <a:rPr lang="en-NZ" sz="4000" dirty="0">
                <a:solidFill>
                  <a:srgbClr val="000000"/>
                </a:solidFill>
                <a:latin typeface="Calibri" pitchFamily="34" charset="0"/>
                <a:cs typeface="Calibri" pitchFamily="34" charset="0"/>
              </a:rPr>
              <a:t>Before we move on…</a:t>
            </a:r>
          </a:p>
          <a:p>
            <a:pPr marL="508000" lvl="2"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p:txBody>
          <a:bodyPr/>
          <a:lstStyle/>
          <a:p>
            <a:endParaRPr lang="en-NZ" dirty="0"/>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318429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2400657"/>
          </a:xfrm>
        </p:spPr>
        <p:txBody>
          <a:bodyPr/>
          <a:lstStyle/>
          <a:p>
            <a:pPr marL="285750" indent="-285750">
              <a:buFont typeface="Arial" panose="020B0604020202020204" pitchFamily="34" charset="0"/>
              <a:buChar char="•"/>
            </a:pPr>
            <a:r>
              <a:rPr lang="en-NZ" dirty="0">
                <a:solidFill>
                  <a:srgbClr val="000000"/>
                </a:solidFill>
              </a:rPr>
              <a:t>Editor Perspective</a:t>
            </a:r>
          </a:p>
          <a:p>
            <a:pPr marL="285750" indent="-285750">
              <a:buFont typeface="Arial" panose="020B0604020202020204" pitchFamily="34" charset="0"/>
              <a:buChar char="•"/>
            </a:pPr>
            <a:r>
              <a:rPr lang="en-NZ" dirty="0">
                <a:solidFill>
                  <a:srgbClr val="000000"/>
                </a:solidFill>
              </a:rPr>
              <a:t>Tutorials</a:t>
            </a:r>
          </a:p>
          <a:p>
            <a:pPr marL="285750" indent="-285750">
              <a:buFont typeface="Arial" panose="020B0604020202020204" pitchFamily="34" charset="0"/>
              <a:buChar char="•"/>
            </a:pPr>
            <a:r>
              <a:rPr lang="en-NZ" dirty="0">
                <a:solidFill>
                  <a:srgbClr val="000000"/>
                </a:solidFill>
              </a:rPr>
              <a:t>General Rules of Engagement</a:t>
            </a:r>
          </a:p>
          <a:p>
            <a:pPr marL="285750" indent="-285750">
              <a:buFont typeface="Arial" panose="020B0604020202020204" pitchFamily="34" charset="0"/>
              <a:buChar char="•"/>
            </a:pPr>
            <a:r>
              <a:rPr lang="en-NZ" dirty="0">
                <a:solidFill>
                  <a:srgbClr val="000000"/>
                </a:solidFill>
              </a:rPr>
              <a:t>Specific things to keep in mind</a:t>
            </a:r>
          </a:p>
          <a:p>
            <a:pPr marL="285750" indent="-285750">
              <a:buFont typeface="Arial" panose="020B0604020202020204" pitchFamily="34" charset="0"/>
              <a:buChar char="•"/>
            </a:pPr>
            <a:r>
              <a:rPr lang="en-NZ" dirty="0">
                <a:solidFill>
                  <a:srgbClr val="000000"/>
                </a:solidFill>
              </a:rPr>
              <a:t>Things to avoid</a:t>
            </a:r>
          </a:p>
          <a:p>
            <a:pPr marL="285750" indent="-285750">
              <a:buFont typeface="Arial" panose="020B0604020202020204" pitchFamily="34" charset="0"/>
              <a:buChar char="•"/>
            </a:pPr>
            <a:r>
              <a:rPr lang="en-NZ" dirty="0">
                <a:solidFill>
                  <a:srgbClr val="000000"/>
                </a:solidFill>
              </a:rPr>
              <a:t>Editor real-world feedback</a:t>
            </a:r>
          </a:p>
          <a:p>
            <a:pPr marL="285750" indent="-285750">
              <a:buFont typeface="Arial" panose="020B0604020202020204" pitchFamily="34" charset="0"/>
              <a:buChar char="•"/>
            </a:pPr>
            <a:r>
              <a:rPr lang="en-NZ" dirty="0">
                <a:solidFill>
                  <a:srgbClr val="000000"/>
                </a:solidFill>
              </a:rPr>
              <a:t>Examples..</a:t>
            </a:r>
          </a:p>
        </p:txBody>
      </p:sp>
      <p:sp>
        <p:nvSpPr>
          <p:cNvPr id="3" name="Title 2"/>
          <p:cNvSpPr>
            <a:spLocks noGrp="1"/>
          </p:cNvSpPr>
          <p:nvPr>
            <p:ph type="title"/>
          </p:nvPr>
        </p:nvSpPr>
        <p:spPr/>
        <p:txBody>
          <a:bodyPr/>
          <a:lstStyle/>
          <a:p>
            <a:r>
              <a:rPr lang="en-NZ" dirty="0"/>
              <a:t>Peer Review</a:t>
            </a:r>
          </a:p>
        </p:txBody>
      </p:sp>
    </p:spTree>
    <p:extLst>
      <p:ext uri="{BB962C8B-B14F-4D97-AF65-F5344CB8AC3E}">
        <p14:creationId xmlns:p14="http://schemas.microsoft.com/office/powerpoint/2010/main" val="1176329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796625" y="944112"/>
            <a:ext cx="7416000" cy="8094524"/>
          </a:xfrm>
        </p:spPr>
        <p:txBody>
          <a:bodyPr/>
          <a:lstStyle/>
          <a:p>
            <a:pPr marL="508000" lvl="2" indent="-285750">
              <a:buFont typeface="Arial" pitchFamily="34" charset="0"/>
              <a:buChar char="•"/>
            </a:pPr>
            <a:endParaRPr lang="en-NZ" dirty="0"/>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Provide detailed technical assessment of the entire paper, and:</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Assess the significance of the work in the context of the literature</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Provides insight into clinical relevance</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Provides rating on topicality/readership interest</a:t>
            </a:r>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Should have minimal bias and no conflict of interest</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Not same institution, co-authors</a:t>
            </a:r>
          </a:p>
          <a:p>
            <a:pPr marL="796925" lvl="3" indent="-285750">
              <a:buFont typeface="Arial" pitchFamily="34" charset="0"/>
              <a:buChar char="•"/>
            </a:pPr>
            <a:r>
              <a:rPr lang="en-NZ" sz="2000" dirty="0">
                <a:solidFill>
                  <a:srgbClr val="000000"/>
                </a:solidFill>
                <a:latin typeface="Calibri" pitchFamily="34" charset="0"/>
                <a:cs typeface="Calibri" pitchFamily="34" charset="0"/>
              </a:rPr>
              <a:t>Suggested reviewers</a:t>
            </a:r>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Timely, fair-minded and constructive</a:t>
            </a:r>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Possess complementary expertise</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Prefer reviewers with a number of very recent publications</a:t>
            </a:r>
          </a:p>
          <a:p>
            <a:pPr marL="796925" lvl="3" indent="-285750">
              <a:buFont typeface="Arial" pitchFamily="34" charset="0"/>
              <a:buChar char="•"/>
            </a:pPr>
            <a:r>
              <a:rPr lang="en-NZ" sz="2000" b="0" dirty="0">
                <a:solidFill>
                  <a:srgbClr val="000000"/>
                </a:solidFill>
                <a:latin typeface="Calibri" pitchFamily="34" charset="0"/>
                <a:cs typeface="Calibri" pitchFamily="34" charset="0"/>
              </a:rPr>
              <a:t>Includes Editorial Board</a:t>
            </a:r>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Minimum two, preferably three, often more</a:t>
            </a:r>
          </a:p>
          <a:p>
            <a:pPr marL="508000" lvl="2" indent="-285750">
              <a:buClrTx/>
              <a:buFont typeface="Arial" pitchFamily="34" charset="0"/>
              <a:buChar char="•"/>
            </a:pPr>
            <a:r>
              <a:rPr lang="en-NZ" sz="2000" dirty="0">
                <a:solidFill>
                  <a:srgbClr val="000000"/>
                </a:solidFill>
                <a:latin typeface="Calibri" pitchFamily="34" charset="0"/>
                <a:cs typeface="Calibri" pitchFamily="34" charset="0"/>
              </a:rPr>
              <a:t>Request 3 weeks, but can take much longer</a:t>
            </a:r>
          </a:p>
          <a:p>
            <a:pPr lvl="2" indent="0">
              <a:buNone/>
            </a:pPr>
            <a:endParaRPr lang="en-NZ" sz="2000" dirty="0">
              <a:solidFill>
                <a:schemeClr val="accent1"/>
              </a:solidFill>
            </a:endParaRPr>
          </a:p>
          <a:p>
            <a:pPr marL="508000" lvl="2" indent="-285750">
              <a:buFont typeface="Arial" pitchFamily="34" charset="0"/>
              <a:buChar char="•"/>
            </a:pPr>
            <a:endParaRPr lang="en-NZ" dirty="0"/>
          </a:p>
          <a:p>
            <a:pPr marL="285750" lvl="1" indent="-285750">
              <a:buFont typeface="Arial" pitchFamily="34" charset="0"/>
              <a:buChar char="•"/>
            </a:pPr>
            <a:endParaRPr lang="en-NZ" dirty="0"/>
          </a:p>
          <a:p>
            <a:pPr marL="508000" lvl="2"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a:xfrm>
            <a:off x="824400" y="540000"/>
            <a:ext cx="8240400" cy="400110"/>
          </a:xfrm>
        </p:spPr>
        <p:txBody>
          <a:bodyPr/>
          <a:lstStyle/>
          <a:p>
            <a:r>
              <a:rPr lang="en-NZ" dirty="0"/>
              <a:t>Peer Review – Editor perspective</a:t>
            </a:r>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1115063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12" end="12"/>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5016758"/>
          </a:xfrm>
        </p:spPr>
        <p:txBody>
          <a:bodyPr/>
          <a:lstStyle/>
          <a:p>
            <a:pPr marL="285750" indent="-285750">
              <a:buFont typeface="Arial" panose="020B0604020202020204" pitchFamily="34" charset="0"/>
              <a:buChar char="•"/>
            </a:pPr>
            <a:r>
              <a:rPr lang="en-NZ" sz="2400" b="1" dirty="0">
                <a:solidFill>
                  <a:srgbClr val="000000"/>
                </a:solidFill>
              </a:rPr>
              <a:t>Tutorials:</a:t>
            </a:r>
          </a:p>
          <a:p>
            <a:pPr marL="285750" indent="-285750">
              <a:buFont typeface="Arial" panose="020B0604020202020204" pitchFamily="34" charset="0"/>
              <a:buChar char="•"/>
            </a:pPr>
            <a:r>
              <a:rPr lang="en-NZ" u="sng" dirty="0">
                <a:hlinkClick r:id="rId2"/>
              </a:rPr>
              <a:t>https://www.springer.com/gp/authors-editors/authorandreviewertutorials/howtopeerreview</a:t>
            </a:r>
            <a:endParaRPr lang="en-NZ" u="sng" dirty="0"/>
          </a:p>
          <a:p>
            <a:pPr marL="285750" indent="-285750">
              <a:buFont typeface="Arial" panose="020B0604020202020204" pitchFamily="34" charset="0"/>
              <a:buChar char="•"/>
            </a:pPr>
            <a:r>
              <a:rPr lang="en-NZ" dirty="0">
                <a:hlinkClick r:id="rId3"/>
              </a:rPr>
              <a:t>https://annals.org/aim/pages/reviewers</a:t>
            </a:r>
            <a:endParaRPr lang="en-NZ" dirty="0"/>
          </a:p>
          <a:p>
            <a:pPr marL="285750" indent="-285750">
              <a:buFont typeface="Arial" panose="020B0604020202020204" pitchFamily="34" charset="0"/>
              <a:buChar char="•"/>
            </a:pPr>
            <a:r>
              <a:rPr lang="en-NZ" dirty="0">
                <a:solidFill>
                  <a:srgbClr val="000000"/>
                </a:solidFill>
              </a:rPr>
              <a:t>COPE, Sept 2017: </a:t>
            </a:r>
            <a:r>
              <a:rPr lang="en-NZ" dirty="0">
                <a:hlinkClick r:id="rId4"/>
              </a:rPr>
              <a:t>https://publicationethics.org/files/Ethical_Guidelines_For_Peer_Reviewers_2.pdf</a:t>
            </a:r>
            <a:r>
              <a:rPr lang="en-NZ" dirty="0"/>
              <a:t> </a:t>
            </a:r>
          </a:p>
          <a:p>
            <a:pPr marL="285750" indent="-285750">
              <a:buFont typeface="Arial" panose="020B0604020202020204" pitchFamily="34" charset="0"/>
              <a:buChar char="•"/>
            </a:pPr>
            <a:r>
              <a:rPr lang="en-NZ" dirty="0">
                <a:solidFill>
                  <a:srgbClr val="000000"/>
                </a:solidFill>
              </a:rPr>
              <a:t>WAME:</a:t>
            </a:r>
          </a:p>
          <a:p>
            <a:pPr lvl="1" indent="0">
              <a:buNone/>
            </a:pPr>
            <a:r>
              <a:rPr lang="en-NZ" dirty="0"/>
              <a:t> </a:t>
            </a:r>
            <a:r>
              <a:rPr lang="en-NZ" dirty="0">
                <a:hlinkClick r:id="rId5"/>
              </a:rPr>
              <a:t>http://www.wame.org/about/resource-for-evaluation-of-research-articles</a:t>
            </a:r>
            <a:endParaRPr lang="en-NZ" dirty="0"/>
          </a:p>
          <a:p>
            <a:pPr marL="285750" indent="-285750">
              <a:buFont typeface="Arial" panose="020B0604020202020204" pitchFamily="34" charset="0"/>
              <a:buChar char="•"/>
            </a:pPr>
            <a:r>
              <a:rPr lang="en-NZ" dirty="0">
                <a:hlinkClick r:id="rId6"/>
              </a:rPr>
              <a:t>https://senseaboutscience.org/wp-content/uploads/2016/09/peer-review-the-nuts-and-bolts.pdf</a:t>
            </a:r>
            <a:endParaRPr lang="en-NZ" dirty="0"/>
          </a:p>
          <a:p>
            <a:pPr marL="285750" indent="-285750">
              <a:buFont typeface="Arial" panose="020B0604020202020204" pitchFamily="34" charset="0"/>
              <a:buChar char="•"/>
            </a:pPr>
            <a:r>
              <a:rPr lang="en-NZ" dirty="0" err="1">
                <a:solidFill>
                  <a:srgbClr val="000000"/>
                </a:solidFill>
              </a:rPr>
              <a:t>Publons</a:t>
            </a:r>
            <a:r>
              <a:rPr lang="en-NZ" dirty="0">
                <a:solidFill>
                  <a:srgbClr val="000000"/>
                </a:solidFill>
              </a:rPr>
              <a:t> has a training course – check if you have access</a:t>
            </a:r>
          </a:p>
          <a:p>
            <a:pPr marL="285750" indent="-285750">
              <a:buFont typeface="Arial" panose="020B0604020202020204" pitchFamily="34" charset="0"/>
              <a:buChar char="•"/>
            </a:pPr>
            <a:endParaRPr lang="en-NZ" dirty="0"/>
          </a:p>
          <a:p>
            <a:pPr marL="285750" indent="-285750">
              <a:buFont typeface="Arial" panose="020B0604020202020204" pitchFamily="34" charset="0"/>
              <a:buChar char="•"/>
            </a:pPr>
            <a:endParaRPr lang="en-NZ" dirty="0"/>
          </a:p>
          <a:p>
            <a:endParaRPr lang="en-NZ" dirty="0"/>
          </a:p>
        </p:txBody>
      </p:sp>
      <p:sp>
        <p:nvSpPr>
          <p:cNvPr id="3" name="Title 2"/>
          <p:cNvSpPr>
            <a:spLocks noGrp="1"/>
          </p:cNvSpPr>
          <p:nvPr>
            <p:ph type="title"/>
          </p:nvPr>
        </p:nvSpPr>
        <p:spPr/>
        <p:txBody>
          <a:bodyPr/>
          <a:lstStyle/>
          <a:p>
            <a:r>
              <a:rPr lang="en-NZ" dirty="0"/>
              <a:t>Peer review – Reviewer’s perspective</a:t>
            </a:r>
          </a:p>
        </p:txBody>
      </p:sp>
    </p:spTree>
    <p:extLst>
      <p:ext uri="{BB962C8B-B14F-4D97-AF65-F5344CB8AC3E}">
        <p14:creationId xmlns:p14="http://schemas.microsoft.com/office/powerpoint/2010/main" val="984314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4724370"/>
          </a:xfrm>
        </p:spPr>
        <p:txBody>
          <a:bodyPr/>
          <a:lstStyle/>
          <a:p>
            <a:r>
              <a:rPr lang="en-NZ" dirty="0">
                <a:solidFill>
                  <a:srgbClr val="000000"/>
                </a:solidFill>
              </a:rPr>
              <a:t>The purpose is to assist in the publication of a </a:t>
            </a:r>
            <a:r>
              <a:rPr lang="en-NZ" i="1" dirty="0">
                <a:solidFill>
                  <a:srgbClr val="000000"/>
                </a:solidFill>
              </a:rPr>
              <a:t>balanced</a:t>
            </a:r>
            <a:r>
              <a:rPr lang="en-NZ" dirty="0">
                <a:solidFill>
                  <a:srgbClr val="000000"/>
                </a:solidFill>
              </a:rPr>
              <a:t> manuscript that will be of interest to readers</a:t>
            </a:r>
          </a:p>
          <a:p>
            <a:r>
              <a:rPr lang="en-NZ" dirty="0">
                <a:solidFill>
                  <a:srgbClr val="000000"/>
                </a:solidFill>
              </a:rPr>
              <a:t>The editor is looking for an honest and fair assessment of the strengths and weaknesses of the manuscript </a:t>
            </a:r>
          </a:p>
          <a:p>
            <a:pPr marL="342900" indent="-342900">
              <a:buFont typeface="Arial" pitchFamily="34" charset="0"/>
              <a:buChar char="•"/>
            </a:pPr>
            <a:r>
              <a:rPr lang="en-NZ" dirty="0">
                <a:solidFill>
                  <a:srgbClr val="000000"/>
                </a:solidFill>
              </a:rPr>
              <a:t>Plan to spend some time on the manuscript</a:t>
            </a:r>
          </a:p>
          <a:p>
            <a:pPr marL="342900" indent="-342900">
              <a:buFont typeface="Arial" pitchFamily="34" charset="0"/>
              <a:buChar char="•"/>
            </a:pPr>
            <a:r>
              <a:rPr lang="en-NZ" dirty="0">
                <a:solidFill>
                  <a:srgbClr val="000000"/>
                </a:solidFill>
              </a:rPr>
              <a:t>Stick to the deadline (acceptable to ask for an extension early on)</a:t>
            </a:r>
          </a:p>
          <a:p>
            <a:pPr marL="342900" indent="-342900">
              <a:buFont typeface="Arial" pitchFamily="34" charset="0"/>
              <a:buChar char="•"/>
            </a:pPr>
            <a:r>
              <a:rPr lang="en-NZ" dirty="0">
                <a:solidFill>
                  <a:srgbClr val="000000"/>
                </a:solidFill>
              </a:rPr>
              <a:t>Be polite and courteous</a:t>
            </a:r>
          </a:p>
          <a:p>
            <a:pPr marL="342900" indent="-342900">
              <a:buFont typeface="Arial" pitchFamily="34" charset="0"/>
              <a:buChar char="•"/>
            </a:pPr>
            <a:r>
              <a:rPr lang="en-NZ" dirty="0">
                <a:solidFill>
                  <a:srgbClr val="000000"/>
                </a:solidFill>
              </a:rPr>
              <a:t>Offer constructive criticism </a:t>
            </a:r>
          </a:p>
          <a:p>
            <a:pPr marL="342900" indent="-342900">
              <a:buFont typeface="Arial" pitchFamily="34" charset="0"/>
              <a:buChar char="•"/>
            </a:pPr>
            <a:r>
              <a:rPr lang="en-NZ" dirty="0">
                <a:solidFill>
                  <a:srgbClr val="000000"/>
                </a:solidFill>
              </a:rPr>
              <a:t>Be specific</a:t>
            </a:r>
          </a:p>
          <a:p>
            <a:pPr marL="342900" indent="-342900">
              <a:buFont typeface="Arial" pitchFamily="34" charset="0"/>
              <a:buChar char="•"/>
            </a:pPr>
            <a:r>
              <a:rPr lang="en-NZ" dirty="0">
                <a:solidFill>
                  <a:srgbClr val="000000"/>
                </a:solidFill>
              </a:rPr>
              <a:t>Don’t go beyond your depth</a:t>
            </a:r>
          </a:p>
          <a:p>
            <a:pPr marL="342900" indent="-342900">
              <a:buFont typeface="Arial" pitchFamily="34" charset="0"/>
              <a:buChar char="•"/>
            </a:pPr>
            <a:r>
              <a:rPr lang="en-NZ" dirty="0">
                <a:solidFill>
                  <a:srgbClr val="000000"/>
                </a:solidFill>
              </a:rPr>
              <a:t>Keep it confidential</a:t>
            </a:r>
          </a:p>
          <a:p>
            <a:pPr marL="342900" indent="-342900">
              <a:buFont typeface="Arial" pitchFamily="34" charset="0"/>
              <a:buChar char="•"/>
            </a:pPr>
            <a:r>
              <a:rPr lang="en-NZ" dirty="0">
                <a:solidFill>
                  <a:srgbClr val="000000"/>
                </a:solidFill>
              </a:rPr>
              <a:t>Acknowledge assistance in the reviewing process</a:t>
            </a:r>
          </a:p>
          <a:p>
            <a:pPr marL="342900" indent="-342900">
              <a:buFont typeface="Arial" pitchFamily="34" charset="0"/>
              <a:buChar char="•"/>
            </a:pPr>
            <a:r>
              <a:rPr lang="en-NZ" dirty="0">
                <a:solidFill>
                  <a:srgbClr val="000000"/>
                </a:solidFill>
              </a:rPr>
              <a:t>Declare all potential conflicts of interest</a:t>
            </a:r>
          </a:p>
          <a:p>
            <a:endParaRPr lang="en-NZ" dirty="0"/>
          </a:p>
        </p:txBody>
      </p:sp>
      <p:sp>
        <p:nvSpPr>
          <p:cNvPr id="3" name="Title 2"/>
          <p:cNvSpPr>
            <a:spLocks noGrp="1"/>
          </p:cNvSpPr>
          <p:nvPr>
            <p:ph type="title"/>
          </p:nvPr>
        </p:nvSpPr>
        <p:spPr>
          <a:xfrm>
            <a:off x="824400" y="540000"/>
            <a:ext cx="8240400" cy="800219"/>
          </a:xfrm>
        </p:spPr>
        <p:txBody>
          <a:bodyPr/>
          <a:lstStyle/>
          <a:p>
            <a:r>
              <a:rPr lang="en-NZ" dirty="0"/>
              <a:t>Peer Review – Reviewer’s perspective</a:t>
            </a:r>
            <a:br>
              <a:rPr lang="en-NZ" dirty="0"/>
            </a:br>
            <a:r>
              <a:rPr lang="en-NZ" dirty="0"/>
              <a:t>General rules of engagement</a:t>
            </a:r>
          </a:p>
        </p:txBody>
      </p:sp>
    </p:spTree>
    <p:extLst>
      <p:ext uri="{BB962C8B-B14F-4D97-AF65-F5344CB8AC3E}">
        <p14:creationId xmlns:p14="http://schemas.microsoft.com/office/powerpoint/2010/main" val="226735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3211135"/>
          </a:xfrm>
        </p:spPr>
        <p:txBody>
          <a:bodyPr/>
          <a:lstStyle/>
          <a:p>
            <a:pPr marL="342900" indent="-342900">
              <a:spcAft>
                <a:spcPts val="800"/>
              </a:spcAft>
              <a:buFont typeface="Arial" pitchFamily="34" charset="0"/>
              <a:buChar char="•"/>
            </a:pPr>
            <a:r>
              <a:rPr lang="en-NZ" dirty="0">
                <a:solidFill>
                  <a:srgbClr val="000000"/>
                </a:solidFill>
              </a:rPr>
              <a:t>A detailed summary of the manuscript</a:t>
            </a:r>
          </a:p>
          <a:p>
            <a:pPr marL="342900" indent="-342900">
              <a:spcAft>
                <a:spcPts val="800"/>
              </a:spcAft>
              <a:buFont typeface="Arial" pitchFamily="34" charset="0"/>
              <a:buChar char="•"/>
            </a:pPr>
            <a:r>
              <a:rPr lang="en-NZ" dirty="0">
                <a:solidFill>
                  <a:srgbClr val="000000"/>
                </a:solidFill>
              </a:rPr>
              <a:t>Publication recommendation in the ‘comments to the author’ section</a:t>
            </a:r>
          </a:p>
          <a:p>
            <a:pPr marL="342900" indent="-342900">
              <a:spcAft>
                <a:spcPts val="800"/>
              </a:spcAft>
              <a:buFont typeface="Arial" pitchFamily="34" charset="0"/>
              <a:buChar char="•"/>
            </a:pPr>
            <a:r>
              <a:rPr lang="en-NZ" dirty="0">
                <a:solidFill>
                  <a:srgbClr val="000000"/>
                </a:solidFill>
              </a:rPr>
              <a:t>Exclamation marks!!</a:t>
            </a:r>
          </a:p>
          <a:p>
            <a:pPr marL="342900" indent="-342900">
              <a:spcAft>
                <a:spcPts val="800"/>
              </a:spcAft>
              <a:buFont typeface="Arial" pitchFamily="34" charset="0"/>
              <a:buChar char="•"/>
            </a:pPr>
            <a:r>
              <a:rPr lang="en-NZ" dirty="0">
                <a:solidFill>
                  <a:srgbClr val="000000"/>
                </a:solidFill>
              </a:rPr>
              <a:t>Derogatory personal remarks</a:t>
            </a:r>
          </a:p>
          <a:p>
            <a:pPr marL="342900" indent="-342900">
              <a:spcAft>
                <a:spcPts val="800"/>
              </a:spcAft>
              <a:buFont typeface="Arial" pitchFamily="34" charset="0"/>
              <a:buChar char="•"/>
            </a:pPr>
            <a:r>
              <a:rPr lang="en-NZ" dirty="0">
                <a:solidFill>
                  <a:srgbClr val="000000"/>
                </a:solidFill>
              </a:rPr>
              <a:t>Unfounded accusations</a:t>
            </a:r>
          </a:p>
          <a:p>
            <a:pPr marL="342900" indent="-342900">
              <a:spcAft>
                <a:spcPts val="800"/>
              </a:spcAft>
              <a:buFont typeface="Arial" pitchFamily="34" charset="0"/>
              <a:buChar char="•"/>
            </a:pPr>
            <a:r>
              <a:rPr lang="en-NZ" dirty="0">
                <a:solidFill>
                  <a:srgbClr val="000000"/>
                </a:solidFill>
              </a:rPr>
              <a:t>Attempts to drown the ‘author voice’</a:t>
            </a:r>
          </a:p>
          <a:p>
            <a:pPr marL="342900" indent="-342900">
              <a:spcAft>
                <a:spcPts val="800"/>
              </a:spcAft>
              <a:buFont typeface="Arial" pitchFamily="34" charset="0"/>
              <a:buChar char="•"/>
            </a:pPr>
            <a:r>
              <a:rPr lang="en-NZ" dirty="0">
                <a:solidFill>
                  <a:srgbClr val="000000"/>
                </a:solidFill>
              </a:rPr>
              <a:t>Suggestions to cite your own work simply to increase its visibility or enhance your personal citation count</a:t>
            </a:r>
          </a:p>
          <a:p>
            <a:endParaRPr lang="en-NZ" dirty="0"/>
          </a:p>
        </p:txBody>
      </p:sp>
      <p:sp>
        <p:nvSpPr>
          <p:cNvPr id="3" name="Title 2"/>
          <p:cNvSpPr>
            <a:spLocks noGrp="1"/>
          </p:cNvSpPr>
          <p:nvPr>
            <p:ph type="title"/>
          </p:nvPr>
        </p:nvSpPr>
        <p:spPr/>
        <p:txBody>
          <a:bodyPr/>
          <a:lstStyle/>
          <a:p>
            <a:r>
              <a:rPr lang="en-NZ" dirty="0"/>
              <a:t>Things to avoid</a:t>
            </a:r>
          </a:p>
        </p:txBody>
      </p:sp>
    </p:spTree>
    <p:extLst>
      <p:ext uri="{BB962C8B-B14F-4D97-AF65-F5344CB8AC3E}">
        <p14:creationId xmlns:p14="http://schemas.microsoft.com/office/powerpoint/2010/main" val="2829693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3200904" y="1553848"/>
            <a:ext cx="2381250" cy="3810000"/>
            <a:chOff x="2819400" y="1905000"/>
            <a:chExt cx="2381250" cy="3810000"/>
          </a:xfrm>
        </p:grpSpPr>
        <p:sp>
          <p:nvSpPr>
            <p:cNvPr id="28" name="Isosceles Triangle 27"/>
            <p:cNvSpPr/>
            <p:nvPr/>
          </p:nvSpPr>
          <p:spPr>
            <a:xfrm>
              <a:off x="2819400" y="4191000"/>
              <a:ext cx="2362200" cy="1524000"/>
            </a:xfrm>
            <a:prstGeom prst="triangle">
              <a:avLst>
                <a:gd name="adj" fmla="val 50403"/>
              </a:avLst>
            </a:prstGeom>
            <a:gradFill rotWithShape="1">
              <a:gsLst>
                <a:gs pos="0">
                  <a:schemeClr val="accent4">
                    <a:lumMod val="50000"/>
                  </a:schemeClr>
                </a:gs>
                <a:gs pos="68000">
                  <a:srgbClr val="7030A0"/>
                </a:gs>
                <a:gs pos="46000">
                  <a:schemeClr val="accent4">
                    <a:lumMod val="75000"/>
                  </a:schemeClr>
                </a:gs>
              </a:gsLst>
              <a:lin ang="16200000" scaled="1"/>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Calibri"/>
                <a:ea typeface="+mn-ea"/>
                <a:cs typeface="+mn-cs"/>
              </a:endParaRPr>
            </a:p>
          </p:txBody>
        </p:sp>
        <p:sp>
          <p:nvSpPr>
            <p:cNvPr id="26" name="Isosceles Triangle 25"/>
            <p:cNvSpPr/>
            <p:nvPr/>
          </p:nvSpPr>
          <p:spPr>
            <a:xfrm rot="10800000">
              <a:off x="2838450" y="1905000"/>
              <a:ext cx="2362200" cy="1524000"/>
            </a:xfrm>
            <a:prstGeom prst="triangle">
              <a:avLst>
                <a:gd name="adj" fmla="val 50403"/>
              </a:avLst>
            </a:prstGeom>
            <a:gradFill rotWithShape="1">
              <a:gsLst>
                <a:gs pos="32000">
                  <a:schemeClr val="accent4">
                    <a:lumMod val="75000"/>
                  </a:schemeClr>
                </a:gs>
                <a:gs pos="0">
                  <a:schemeClr val="accent4">
                    <a:lumMod val="50000"/>
                  </a:schemeClr>
                </a:gs>
                <a:gs pos="80000">
                  <a:srgbClr val="7030A0"/>
                </a:gs>
              </a:gsLst>
              <a:lin ang="16200000" scaled="1"/>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Calibri"/>
                <a:ea typeface="+mn-ea"/>
                <a:cs typeface="+mn-cs"/>
              </a:endParaRPr>
            </a:p>
          </p:txBody>
        </p:sp>
        <p:sp>
          <p:nvSpPr>
            <p:cNvPr id="27" name="Rectangle 26"/>
            <p:cNvSpPr/>
            <p:nvPr/>
          </p:nvSpPr>
          <p:spPr>
            <a:xfrm>
              <a:off x="3857625" y="3200400"/>
              <a:ext cx="304800" cy="1447800"/>
            </a:xfrm>
            <a:prstGeom prst="rect">
              <a:avLst/>
            </a:prstGeom>
            <a:solidFill>
              <a:srgbClr val="7030A0"/>
            </a:solidFill>
            <a:ln w="9525" cap="flat" cmpd="sng" algn="ctr">
              <a:noFill/>
              <a:prstDash val="solid"/>
            </a:ln>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Calibri"/>
                <a:ea typeface="+mn-ea"/>
                <a:cs typeface="+mn-cs"/>
              </a:endParaRPr>
            </a:p>
          </p:txBody>
        </p:sp>
      </p:grpSp>
      <p:sp>
        <p:nvSpPr>
          <p:cNvPr id="29" name="TextBox 28"/>
          <p:cNvSpPr txBox="1"/>
          <p:nvPr/>
        </p:nvSpPr>
        <p:spPr>
          <a:xfrm>
            <a:off x="5850851" y="1444365"/>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chemeClr val="accent4">
                    <a:lumMod val="50000"/>
                  </a:schemeClr>
                </a:solidFill>
                <a:ea typeface="ＭＳ Ｐゴシック" charset="0"/>
              </a:rPr>
              <a:t>Introduce topic</a:t>
            </a:r>
          </a:p>
        </p:txBody>
      </p:sp>
      <p:sp>
        <p:nvSpPr>
          <p:cNvPr id="30" name="TextBox 29"/>
          <p:cNvSpPr txBox="1"/>
          <p:nvPr/>
        </p:nvSpPr>
        <p:spPr>
          <a:xfrm>
            <a:off x="5850851" y="2659209"/>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rgbClr val="7030A0"/>
                </a:solidFill>
                <a:ea typeface="ＭＳ Ｐゴシック" charset="0"/>
              </a:rPr>
              <a:t>Objectives</a:t>
            </a:r>
          </a:p>
        </p:txBody>
      </p:sp>
      <p:sp>
        <p:nvSpPr>
          <p:cNvPr id="31" name="TextBox 30"/>
          <p:cNvSpPr txBox="1"/>
          <p:nvPr/>
        </p:nvSpPr>
        <p:spPr>
          <a:xfrm>
            <a:off x="5850851" y="3091257"/>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rgbClr val="7030A0"/>
                </a:solidFill>
                <a:ea typeface="ＭＳ Ｐゴシック" charset="0"/>
              </a:rPr>
              <a:t>Methodology</a:t>
            </a:r>
          </a:p>
        </p:txBody>
      </p:sp>
      <p:sp>
        <p:nvSpPr>
          <p:cNvPr id="32" name="TextBox 31"/>
          <p:cNvSpPr txBox="1"/>
          <p:nvPr/>
        </p:nvSpPr>
        <p:spPr>
          <a:xfrm>
            <a:off x="5850851" y="3595313"/>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rgbClr val="7030A0"/>
                </a:solidFill>
                <a:ea typeface="ＭＳ Ｐゴシック" charset="0"/>
              </a:rPr>
              <a:t>Results and figures</a:t>
            </a:r>
          </a:p>
        </p:txBody>
      </p:sp>
      <p:sp>
        <p:nvSpPr>
          <p:cNvPr id="33" name="TextBox 32"/>
          <p:cNvSpPr txBox="1"/>
          <p:nvPr/>
        </p:nvSpPr>
        <p:spPr>
          <a:xfrm>
            <a:off x="5850851" y="4091149"/>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rgbClr val="7030A0"/>
                </a:solidFill>
                <a:ea typeface="ＭＳ Ｐゴシック" charset="0"/>
              </a:rPr>
              <a:t>Summary of findings</a:t>
            </a:r>
          </a:p>
        </p:txBody>
      </p:sp>
      <p:sp>
        <p:nvSpPr>
          <p:cNvPr id="34" name="TextBox 33"/>
          <p:cNvSpPr txBox="1"/>
          <p:nvPr/>
        </p:nvSpPr>
        <p:spPr>
          <a:xfrm>
            <a:off x="5850851" y="5107481"/>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chemeClr val="accent4">
                    <a:lumMod val="50000"/>
                  </a:schemeClr>
                </a:solidFill>
                <a:ea typeface="ＭＳ Ｐゴシック" charset="0"/>
              </a:rPr>
              <a:t>Implications for the field</a:t>
            </a:r>
          </a:p>
        </p:txBody>
      </p:sp>
      <p:sp>
        <p:nvSpPr>
          <p:cNvPr id="35" name="TextBox 34"/>
          <p:cNvSpPr txBox="1"/>
          <p:nvPr/>
        </p:nvSpPr>
        <p:spPr>
          <a:xfrm>
            <a:off x="5850851" y="4603425"/>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chemeClr val="accent4">
                    <a:lumMod val="75000"/>
                  </a:schemeClr>
                </a:solidFill>
                <a:ea typeface="ＭＳ Ｐゴシック" charset="0"/>
              </a:rPr>
              <a:t>Interpretation of findings</a:t>
            </a:r>
          </a:p>
        </p:txBody>
      </p:sp>
      <p:sp>
        <p:nvSpPr>
          <p:cNvPr id="36" name="TextBox 35"/>
          <p:cNvSpPr txBox="1"/>
          <p:nvPr/>
        </p:nvSpPr>
        <p:spPr>
          <a:xfrm>
            <a:off x="5850851" y="2227161"/>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chemeClr val="accent4">
                    <a:lumMod val="75000"/>
                  </a:schemeClr>
                </a:solidFill>
                <a:ea typeface="ＭＳ Ｐゴシック" charset="0"/>
              </a:rPr>
              <a:t>Problem in the field</a:t>
            </a:r>
          </a:p>
        </p:txBody>
      </p:sp>
      <p:sp>
        <p:nvSpPr>
          <p:cNvPr id="38" name="TextBox 37"/>
          <p:cNvSpPr txBox="1"/>
          <p:nvPr/>
        </p:nvSpPr>
        <p:spPr>
          <a:xfrm>
            <a:off x="5823468" y="1845350"/>
            <a:ext cx="3429000" cy="338554"/>
          </a:xfrm>
          <a:prstGeom prst="rect">
            <a:avLst/>
          </a:prstGeom>
          <a:noFill/>
        </p:spPr>
        <p:txBody>
          <a:bodyPr wrap="square" rtlCol="0">
            <a:spAutoFit/>
          </a:bodyPr>
          <a:lstStyle/>
          <a:p>
            <a:pPr algn="l" defTabSz="914400" eaLnBrk="0" fontAlgn="base" hangingPunct="0">
              <a:spcBef>
                <a:spcPct val="50000"/>
              </a:spcBef>
              <a:spcAft>
                <a:spcPct val="0"/>
              </a:spcAft>
            </a:pPr>
            <a:r>
              <a:rPr lang="en-US" sz="1600" b="1" dirty="0">
                <a:solidFill>
                  <a:schemeClr val="accent4">
                    <a:lumMod val="75000"/>
                  </a:schemeClr>
                </a:solidFill>
                <a:ea typeface="ＭＳ Ｐゴシック" charset="0"/>
              </a:rPr>
              <a:t>Currently published studies</a:t>
            </a:r>
          </a:p>
        </p:txBody>
      </p:sp>
      <p:cxnSp>
        <p:nvCxnSpPr>
          <p:cNvPr id="39" name="Straight Arrow Connector 38"/>
          <p:cNvCxnSpPr/>
          <p:nvPr/>
        </p:nvCxnSpPr>
        <p:spPr>
          <a:xfrm>
            <a:off x="6086259" y="1733395"/>
            <a:ext cx="0" cy="190698"/>
          </a:xfrm>
          <a:prstGeom prst="straightConnector1">
            <a:avLst/>
          </a:prstGeom>
          <a:noFill/>
          <a:ln w="25400" cap="flat" cmpd="sng" algn="ctr">
            <a:solidFill>
              <a:srgbClr val="00468A"/>
            </a:solidFill>
            <a:prstDash val="solid"/>
            <a:tailEnd type="arrow"/>
          </a:ln>
          <a:effectLst>
            <a:outerShdw blurRad="40000" dist="20000" dir="5400000" rotWithShape="0">
              <a:srgbClr val="000000">
                <a:alpha val="38000"/>
              </a:srgbClr>
            </a:outerShdw>
          </a:effectLst>
        </p:spPr>
      </p:cxnSp>
      <p:cxnSp>
        <p:nvCxnSpPr>
          <p:cNvPr id="40" name="Straight Arrow Connector 39"/>
          <p:cNvCxnSpPr/>
          <p:nvPr/>
        </p:nvCxnSpPr>
        <p:spPr>
          <a:xfrm>
            <a:off x="6086259" y="2522406"/>
            <a:ext cx="0" cy="183921"/>
          </a:xfrm>
          <a:prstGeom prst="straightConnector1">
            <a:avLst/>
          </a:prstGeom>
          <a:noFill/>
          <a:ln w="25400" cap="flat" cmpd="sng" algn="ctr">
            <a:gradFill flip="none" rotWithShape="1">
              <a:gsLst>
                <a:gs pos="0">
                  <a:srgbClr val="5F5F5F"/>
                </a:gs>
                <a:gs pos="100000">
                  <a:srgbClr val="512AAD"/>
                </a:gs>
              </a:gsLst>
              <a:lin ang="16200000" scaled="0"/>
              <a:tileRect/>
            </a:gradFill>
            <a:prstDash val="solid"/>
            <a:tailEnd type="arrow"/>
          </a:ln>
          <a:effectLst>
            <a:outerShdw blurRad="40000" dist="20000" dir="5400000" rotWithShape="0">
              <a:srgbClr val="000000">
                <a:alpha val="38000"/>
              </a:srgbClr>
            </a:outerShdw>
          </a:effectLst>
        </p:spPr>
      </p:cxnSp>
      <p:cxnSp>
        <p:nvCxnSpPr>
          <p:cNvPr id="41" name="Straight Arrow Connector 40"/>
          <p:cNvCxnSpPr/>
          <p:nvPr/>
        </p:nvCxnSpPr>
        <p:spPr>
          <a:xfrm>
            <a:off x="6086259" y="2954452"/>
            <a:ext cx="0" cy="216024"/>
          </a:xfrm>
          <a:prstGeom prst="straightConnector1">
            <a:avLst/>
          </a:prstGeom>
          <a:noFill/>
          <a:ln w="25400" cap="flat" cmpd="sng" algn="ctr">
            <a:solidFill>
              <a:srgbClr val="7030A0"/>
            </a:solidFill>
            <a:prstDash val="solid"/>
            <a:tailEnd type="arrow"/>
          </a:ln>
          <a:effectLst>
            <a:outerShdw blurRad="40000" dist="20000" dir="5400000" rotWithShape="0">
              <a:srgbClr val="000000">
                <a:alpha val="38000"/>
              </a:srgbClr>
            </a:outerShdw>
          </a:effectLst>
        </p:spPr>
      </p:cxnSp>
      <p:cxnSp>
        <p:nvCxnSpPr>
          <p:cNvPr id="42" name="Straight Arrow Connector 41"/>
          <p:cNvCxnSpPr/>
          <p:nvPr/>
        </p:nvCxnSpPr>
        <p:spPr>
          <a:xfrm>
            <a:off x="6086259" y="3407827"/>
            <a:ext cx="0" cy="288032"/>
          </a:xfrm>
          <a:prstGeom prst="straightConnector1">
            <a:avLst/>
          </a:prstGeom>
          <a:noFill/>
          <a:ln w="25400" cap="flat" cmpd="sng" algn="ctr">
            <a:solidFill>
              <a:srgbClr val="7030A0"/>
            </a:solidFill>
            <a:prstDash val="solid"/>
            <a:tailEnd type="arrow"/>
          </a:ln>
          <a:effectLst>
            <a:outerShdw blurRad="40000" dist="20000" dir="5400000" rotWithShape="0">
              <a:srgbClr val="000000">
                <a:alpha val="38000"/>
              </a:srgbClr>
            </a:outerShdw>
          </a:effectLst>
        </p:spPr>
      </p:cxnSp>
      <p:cxnSp>
        <p:nvCxnSpPr>
          <p:cNvPr id="43" name="Straight Arrow Connector 42"/>
          <p:cNvCxnSpPr/>
          <p:nvPr/>
        </p:nvCxnSpPr>
        <p:spPr>
          <a:xfrm>
            <a:off x="6086259" y="3910574"/>
            <a:ext cx="0" cy="288032"/>
          </a:xfrm>
          <a:prstGeom prst="straightConnector1">
            <a:avLst/>
          </a:prstGeom>
          <a:noFill/>
          <a:ln w="25400" cap="flat" cmpd="sng" algn="ctr">
            <a:solidFill>
              <a:srgbClr val="7030A0"/>
            </a:solidFill>
            <a:prstDash val="solid"/>
            <a:tailEnd type="arrow"/>
          </a:ln>
          <a:effectLst>
            <a:outerShdw blurRad="40000" dist="20000" dir="5400000" rotWithShape="0">
              <a:srgbClr val="000000">
                <a:alpha val="38000"/>
              </a:srgbClr>
            </a:outerShdw>
          </a:effectLst>
        </p:spPr>
      </p:cxnSp>
      <p:cxnSp>
        <p:nvCxnSpPr>
          <p:cNvPr id="44" name="Straight Arrow Connector 43"/>
          <p:cNvCxnSpPr/>
          <p:nvPr/>
        </p:nvCxnSpPr>
        <p:spPr>
          <a:xfrm>
            <a:off x="6086259" y="4436575"/>
            <a:ext cx="0" cy="216024"/>
          </a:xfrm>
          <a:prstGeom prst="straightConnector1">
            <a:avLst/>
          </a:prstGeom>
          <a:noFill/>
          <a:ln w="25400" cap="flat" cmpd="sng" algn="ctr">
            <a:solidFill>
              <a:srgbClr val="7030A0"/>
            </a:solidFill>
            <a:prstDash val="solid"/>
            <a:tailEnd type="arrow"/>
          </a:ln>
          <a:effectLst>
            <a:outerShdw blurRad="40000" dist="20000" dir="5400000" rotWithShape="0">
              <a:srgbClr val="000000">
                <a:alpha val="38000"/>
              </a:srgbClr>
            </a:outerShdw>
          </a:effectLst>
        </p:spPr>
      </p:cxnSp>
      <p:cxnSp>
        <p:nvCxnSpPr>
          <p:cNvPr id="45" name="Straight Arrow Connector 44"/>
          <p:cNvCxnSpPr/>
          <p:nvPr/>
        </p:nvCxnSpPr>
        <p:spPr>
          <a:xfrm flipH="1">
            <a:off x="6086260" y="4954749"/>
            <a:ext cx="2321" cy="212324"/>
          </a:xfrm>
          <a:prstGeom prst="straightConnector1">
            <a:avLst/>
          </a:prstGeom>
          <a:noFill/>
          <a:ln w="25400" cap="flat" cmpd="sng" algn="ctr">
            <a:gradFill flip="none" rotWithShape="1">
              <a:gsLst>
                <a:gs pos="0">
                  <a:srgbClr val="00468A"/>
                </a:gs>
                <a:gs pos="100000">
                  <a:srgbClr val="512AAD"/>
                </a:gs>
              </a:gsLst>
              <a:lin ang="16200000" scaled="0"/>
              <a:tileRect/>
            </a:gradFill>
            <a:prstDash val="solid"/>
            <a:tailEnd type="arrow"/>
          </a:ln>
          <a:effectLst>
            <a:outerShdw blurRad="40000" dist="20000" dir="5400000" rotWithShape="0">
              <a:srgbClr val="000000">
                <a:alpha val="38000"/>
              </a:srgbClr>
            </a:outerShdw>
          </a:effectLst>
        </p:spPr>
      </p:cxnSp>
      <p:cxnSp>
        <p:nvCxnSpPr>
          <p:cNvPr id="46" name="Straight Arrow Connector 45"/>
          <p:cNvCxnSpPr/>
          <p:nvPr/>
        </p:nvCxnSpPr>
        <p:spPr>
          <a:xfrm>
            <a:off x="6086259" y="2130261"/>
            <a:ext cx="0" cy="190698"/>
          </a:xfrm>
          <a:prstGeom prst="straightConnector1">
            <a:avLst/>
          </a:prstGeom>
          <a:noFill/>
          <a:ln w="25400" cap="flat" cmpd="sng" algn="ctr">
            <a:solidFill>
              <a:schemeClr val="accent4">
                <a:lumMod val="75000"/>
              </a:schemeClr>
            </a:solidFill>
            <a:prstDash val="solid"/>
            <a:tailEnd type="arrow"/>
          </a:ln>
          <a:effectLst>
            <a:outerShdw blurRad="40000" dist="20000" dir="5400000" rotWithShape="0">
              <a:srgbClr val="000000">
                <a:alpha val="38000"/>
              </a:srgbClr>
            </a:outerShdw>
          </a:effectLst>
        </p:spPr>
      </p:cxnSp>
      <p:sp>
        <p:nvSpPr>
          <p:cNvPr id="47" name="Arc 46"/>
          <p:cNvSpPr/>
          <p:nvPr/>
        </p:nvSpPr>
        <p:spPr>
          <a:xfrm flipH="1">
            <a:off x="5319322" y="2390055"/>
            <a:ext cx="703177" cy="451930"/>
          </a:xfrm>
          <a:prstGeom prst="arc">
            <a:avLst>
              <a:gd name="adj1" fmla="val 15092798"/>
              <a:gd name="adj2" fmla="val 6336895"/>
            </a:avLst>
          </a:prstGeom>
          <a:noFill/>
          <a:ln w="28575" cap="flat" cmpd="sng" algn="ctr">
            <a:solidFill>
              <a:srgbClr val="7030A0"/>
            </a:solidFill>
            <a:prstDash val="solid"/>
            <a:headEnd type="arrow" w="med" len="med"/>
            <a:tailEnd type="none" w="med" len="me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48" name="Left Brace 47"/>
          <p:cNvSpPr/>
          <p:nvPr/>
        </p:nvSpPr>
        <p:spPr>
          <a:xfrm>
            <a:off x="2880923" y="1594437"/>
            <a:ext cx="262830" cy="1254813"/>
          </a:xfrm>
          <a:prstGeom prst="leftBrace">
            <a:avLst/>
          </a:prstGeom>
          <a:noFill/>
          <a:ln w="25400" cap="flat" cmpd="sng" algn="ctr">
            <a:solidFill>
              <a:srgbClr val="5F5F5F">
                <a:lumMod val="7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49" name="Left Brace 48"/>
          <p:cNvSpPr/>
          <p:nvPr/>
        </p:nvSpPr>
        <p:spPr>
          <a:xfrm>
            <a:off x="2880923" y="4090552"/>
            <a:ext cx="262830" cy="1254813"/>
          </a:xfrm>
          <a:prstGeom prst="leftBrace">
            <a:avLst/>
          </a:prstGeom>
          <a:noFill/>
          <a:ln w="25400" cap="flat" cmpd="sng" algn="ctr">
            <a:solidFill>
              <a:srgbClr val="5F5F5F">
                <a:lumMod val="7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50" name="TextBox 49"/>
          <p:cNvSpPr txBox="1"/>
          <p:nvPr/>
        </p:nvSpPr>
        <p:spPr>
          <a:xfrm>
            <a:off x="477287" y="1891327"/>
            <a:ext cx="2501724" cy="707886"/>
          </a:xfrm>
          <a:prstGeom prst="rect">
            <a:avLst/>
          </a:prstGeom>
          <a:noFill/>
        </p:spPr>
        <p:txBody>
          <a:bodyPr wrap="square" rtlCol="0">
            <a:spAutoFit/>
          </a:bodyPr>
          <a:lstStyle/>
          <a:p>
            <a:pPr algn="ctr" defTabSz="914400" eaLnBrk="0" fontAlgn="base" hangingPunct="0">
              <a:spcAft>
                <a:spcPct val="0"/>
              </a:spcAft>
            </a:pPr>
            <a:r>
              <a:rPr lang="en-US" sz="2000" b="1" i="1" u="sng" dirty="0">
                <a:solidFill>
                  <a:schemeClr val="tx1">
                    <a:lumMod val="50000"/>
                  </a:schemeClr>
                </a:solidFill>
                <a:ea typeface="ＭＳ Ｐゴシック" charset="0"/>
              </a:rPr>
              <a:t>Why</a:t>
            </a:r>
            <a:r>
              <a:rPr lang="en-US" sz="2000" b="1" dirty="0">
                <a:solidFill>
                  <a:schemeClr val="tx1">
                    <a:lumMod val="50000"/>
                  </a:schemeClr>
                </a:solidFill>
                <a:ea typeface="ＭＳ Ｐゴシック" charset="0"/>
              </a:rPr>
              <a:t> this study </a:t>
            </a:r>
          </a:p>
          <a:p>
            <a:pPr algn="ctr" defTabSz="914400" eaLnBrk="0" fontAlgn="base" hangingPunct="0">
              <a:spcAft>
                <a:spcPct val="0"/>
              </a:spcAft>
            </a:pPr>
            <a:r>
              <a:rPr lang="en-US" sz="2000" b="1" dirty="0">
                <a:solidFill>
                  <a:schemeClr val="tx1">
                    <a:lumMod val="50000"/>
                  </a:schemeClr>
                </a:solidFill>
                <a:ea typeface="ＭＳ Ｐゴシック" charset="0"/>
              </a:rPr>
              <a:t>needs to be done</a:t>
            </a:r>
          </a:p>
        </p:txBody>
      </p:sp>
      <p:sp>
        <p:nvSpPr>
          <p:cNvPr id="51" name="TextBox 50"/>
          <p:cNvSpPr txBox="1"/>
          <p:nvPr/>
        </p:nvSpPr>
        <p:spPr>
          <a:xfrm>
            <a:off x="477287" y="3009211"/>
            <a:ext cx="2501724" cy="400110"/>
          </a:xfrm>
          <a:prstGeom prst="rect">
            <a:avLst/>
          </a:prstGeom>
          <a:noFill/>
        </p:spPr>
        <p:txBody>
          <a:bodyPr wrap="square" rtlCol="0">
            <a:spAutoFit/>
          </a:bodyPr>
          <a:lstStyle/>
          <a:p>
            <a:pPr algn="ctr" defTabSz="914400" eaLnBrk="0" fontAlgn="base" hangingPunct="0">
              <a:spcBef>
                <a:spcPct val="50000"/>
              </a:spcBef>
              <a:spcAft>
                <a:spcPct val="0"/>
              </a:spcAft>
            </a:pPr>
            <a:r>
              <a:rPr lang="en-US" sz="2000" b="1" i="1" u="sng" dirty="0">
                <a:solidFill>
                  <a:schemeClr val="tx1">
                    <a:lumMod val="50000"/>
                  </a:schemeClr>
                </a:solidFill>
                <a:ea typeface="ＭＳ Ｐゴシック" charset="0"/>
              </a:rPr>
              <a:t>What</a:t>
            </a:r>
            <a:r>
              <a:rPr lang="en-US" sz="2000" b="1" dirty="0">
                <a:solidFill>
                  <a:schemeClr val="tx1">
                    <a:lumMod val="50000"/>
                  </a:schemeClr>
                </a:solidFill>
                <a:ea typeface="ＭＳ Ｐゴシック" charset="0"/>
              </a:rPr>
              <a:t> you did</a:t>
            </a:r>
          </a:p>
        </p:txBody>
      </p:sp>
      <p:sp>
        <p:nvSpPr>
          <p:cNvPr id="52" name="TextBox 51"/>
          <p:cNvSpPr txBox="1"/>
          <p:nvPr/>
        </p:nvSpPr>
        <p:spPr>
          <a:xfrm>
            <a:off x="477287" y="3589345"/>
            <a:ext cx="2501724" cy="400110"/>
          </a:xfrm>
          <a:prstGeom prst="rect">
            <a:avLst/>
          </a:prstGeom>
          <a:noFill/>
        </p:spPr>
        <p:txBody>
          <a:bodyPr wrap="square" rtlCol="0">
            <a:spAutoFit/>
          </a:bodyPr>
          <a:lstStyle/>
          <a:p>
            <a:pPr algn="ctr" defTabSz="914400" eaLnBrk="0" fontAlgn="base" hangingPunct="0">
              <a:spcBef>
                <a:spcPct val="50000"/>
              </a:spcBef>
              <a:spcAft>
                <a:spcPct val="0"/>
              </a:spcAft>
            </a:pPr>
            <a:r>
              <a:rPr lang="en-US" sz="2000" b="1" i="1" u="sng" dirty="0">
                <a:solidFill>
                  <a:schemeClr val="tx1">
                    <a:lumMod val="50000"/>
                  </a:schemeClr>
                </a:solidFill>
                <a:ea typeface="ＭＳ Ｐゴシック" charset="0"/>
              </a:rPr>
              <a:t>What</a:t>
            </a:r>
            <a:r>
              <a:rPr lang="en-US" sz="2000" b="1" dirty="0">
                <a:solidFill>
                  <a:schemeClr val="tx1">
                    <a:lumMod val="50000"/>
                  </a:schemeClr>
                </a:solidFill>
                <a:ea typeface="ＭＳ Ｐゴシック" charset="0"/>
              </a:rPr>
              <a:t> you found</a:t>
            </a:r>
          </a:p>
        </p:txBody>
      </p:sp>
      <p:sp>
        <p:nvSpPr>
          <p:cNvPr id="53" name="TextBox 52"/>
          <p:cNvSpPr txBox="1"/>
          <p:nvPr/>
        </p:nvSpPr>
        <p:spPr>
          <a:xfrm>
            <a:off x="458675" y="4360958"/>
            <a:ext cx="2501724" cy="707886"/>
          </a:xfrm>
          <a:prstGeom prst="rect">
            <a:avLst/>
          </a:prstGeom>
          <a:noFill/>
        </p:spPr>
        <p:txBody>
          <a:bodyPr wrap="square" rtlCol="0">
            <a:spAutoFit/>
          </a:bodyPr>
          <a:lstStyle/>
          <a:p>
            <a:pPr algn="ctr" defTabSz="914400" eaLnBrk="0" fontAlgn="base" hangingPunct="0">
              <a:spcBef>
                <a:spcPct val="50000"/>
              </a:spcBef>
              <a:spcAft>
                <a:spcPct val="0"/>
              </a:spcAft>
            </a:pPr>
            <a:r>
              <a:rPr lang="en-US" sz="2000" b="1" i="1" u="sng" dirty="0">
                <a:solidFill>
                  <a:schemeClr val="tx1">
                    <a:lumMod val="50000"/>
                  </a:schemeClr>
                </a:solidFill>
                <a:ea typeface="ＭＳ Ｐゴシック" charset="0"/>
              </a:rPr>
              <a:t>How</a:t>
            </a:r>
            <a:r>
              <a:rPr lang="en-US" sz="2000" b="1" dirty="0">
                <a:solidFill>
                  <a:schemeClr val="tx1">
                    <a:lumMod val="50000"/>
                  </a:schemeClr>
                </a:solidFill>
                <a:ea typeface="ＭＳ Ｐゴシック" charset="0"/>
              </a:rPr>
              <a:t> your study will advance the field</a:t>
            </a:r>
          </a:p>
        </p:txBody>
      </p:sp>
      <p:sp>
        <p:nvSpPr>
          <p:cNvPr id="54" name="Arc 53"/>
          <p:cNvSpPr/>
          <p:nvPr/>
        </p:nvSpPr>
        <p:spPr>
          <a:xfrm flipH="1">
            <a:off x="5140012" y="2954452"/>
            <a:ext cx="1008112" cy="852672"/>
          </a:xfrm>
          <a:prstGeom prst="arc">
            <a:avLst>
              <a:gd name="adj1" fmla="val 15092798"/>
              <a:gd name="adj2" fmla="val 6336895"/>
            </a:avLst>
          </a:prstGeom>
          <a:noFill/>
          <a:ln w="28575" cap="flat" cmpd="sng" algn="ctr">
            <a:solidFill>
              <a:srgbClr val="7030A0"/>
            </a:solidFill>
            <a:prstDash val="solid"/>
            <a:headEnd type="arrow" w="med" len="med"/>
            <a:tailEnd type="none" w="med" len="me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55" name="Arc 54"/>
          <p:cNvSpPr/>
          <p:nvPr/>
        </p:nvSpPr>
        <p:spPr>
          <a:xfrm>
            <a:off x="7760576" y="2399688"/>
            <a:ext cx="1714500" cy="2880320"/>
          </a:xfrm>
          <a:prstGeom prst="arc">
            <a:avLst>
              <a:gd name="adj1" fmla="val 16101799"/>
              <a:gd name="adj2" fmla="val 5389425"/>
            </a:avLst>
          </a:prstGeom>
          <a:noFill/>
          <a:ln w="28575" cap="flat" cmpd="sng" algn="ctr">
            <a:solidFill>
              <a:srgbClr val="00468A"/>
            </a:solidFill>
            <a:prstDash val="solid"/>
            <a:headEnd type="arrow" w="med" len="med"/>
            <a:tailEnd type="none" w="med" len="me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57" name="Arc 56"/>
          <p:cNvSpPr/>
          <p:nvPr/>
        </p:nvSpPr>
        <p:spPr>
          <a:xfrm>
            <a:off x="7684125" y="2856503"/>
            <a:ext cx="1008112" cy="1433291"/>
          </a:xfrm>
          <a:prstGeom prst="arc">
            <a:avLst>
              <a:gd name="adj1" fmla="val 15585667"/>
              <a:gd name="adj2" fmla="val 5337551"/>
            </a:avLst>
          </a:prstGeom>
          <a:noFill/>
          <a:ln w="28575" cap="flat" cmpd="sng" algn="ctr">
            <a:solidFill>
              <a:srgbClr val="7030A0"/>
            </a:solidFill>
            <a:prstDash val="solid"/>
            <a:headEnd type="arrow" w="med" len="med"/>
            <a:tailEnd type="none" w="med" len="med"/>
          </a:ln>
          <a:effectLst>
            <a:outerShdw blurRad="40000" dist="20000" dir="5400000" rotWithShape="0">
              <a:srgbClr val="000000">
                <a:alpha val="38000"/>
              </a:srgbClr>
            </a:outerShdw>
          </a:effectLst>
        </p:spPr>
        <p:txBody>
          <a:bodyPr rtlCol="0" anchor="ct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en-US" sz="1600" b="0" i="0" u="none" strike="noStrike" kern="0" cap="none" spc="0" normalizeH="0" baseline="0" noProof="0" dirty="0">
              <a:ln>
                <a:noFill/>
              </a:ln>
              <a:solidFill>
                <a:srgbClr val="002143"/>
              </a:solidFill>
              <a:effectLst/>
              <a:uLnTx/>
              <a:uFillTx/>
              <a:latin typeface="Calibri"/>
              <a:ea typeface="+mn-ea"/>
              <a:cs typeface="+mn-cs"/>
            </a:endParaRPr>
          </a:p>
        </p:txBody>
      </p:sp>
      <p:sp>
        <p:nvSpPr>
          <p:cNvPr id="58" name="TextBox 57"/>
          <p:cNvSpPr txBox="1"/>
          <p:nvPr/>
        </p:nvSpPr>
        <p:spPr>
          <a:xfrm>
            <a:off x="390000" y="5760000"/>
            <a:ext cx="9360000" cy="288000"/>
          </a:xfrm>
          <a:prstGeom prst="rect">
            <a:avLst/>
          </a:prstGeom>
          <a:solidFill>
            <a:srgbClr val="FFFFFF"/>
          </a:solidFill>
          <a:ln w="25400" cap="flat" cmpd="sng" algn="ctr">
            <a:solidFill>
              <a:srgbClr val="0176C3"/>
            </a:solidFill>
            <a:prstDash val="solid"/>
          </a:ln>
          <a:effectLst/>
        </p:spPr>
        <p:txBody>
          <a:bodyPr wrap="square" lIns="0" tIns="0" rIns="0" bIns="0" rtlCol="0">
            <a:noAutofit/>
          </a:bodyPr>
          <a:lstStyle/>
          <a:p>
            <a:pPr marL="0" marR="0" lvl="0" indent="0" defTabSz="914400" eaLnBrk="1" fontAlgn="auto" latinLnBrk="0" hangingPunct="1">
              <a:lnSpc>
                <a:spcPct val="100000"/>
              </a:lnSpc>
              <a:spcBef>
                <a:spcPts val="800"/>
              </a:spcBef>
              <a:spcAft>
                <a:spcPts val="0"/>
              </a:spcAft>
              <a:buClr>
                <a:srgbClr val="0176C3"/>
              </a:buClr>
              <a:buSzPct val="100000"/>
              <a:buFontTx/>
              <a:buNone/>
              <a:tabLst/>
              <a:defRPr/>
            </a:pPr>
            <a:r>
              <a:rPr lang="en-NZ" sz="1800" b="1" kern="0" dirty="0">
                <a:solidFill>
                  <a:srgbClr val="B3DCF5">
                    <a:lumMod val="50000"/>
                  </a:srgbClr>
                </a:solidFill>
                <a:latin typeface="Calibri"/>
                <a:ea typeface="+mn-ea"/>
                <a:cs typeface="+mn-cs"/>
              </a:rPr>
              <a:t>Logically link your ideas throughout your manuscript</a:t>
            </a:r>
          </a:p>
        </p:txBody>
      </p:sp>
      <p:sp>
        <p:nvSpPr>
          <p:cNvPr id="2" name="Title 1"/>
          <p:cNvSpPr>
            <a:spLocks noGrp="1"/>
          </p:cNvSpPr>
          <p:nvPr>
            <p:ph type="title"/>
          </p:nvPr>
        </p:nvSpPr>
        <p:spPr/>
        <p:txBody>
          <a:bodyPr/>
          <a:lstStyle/>
          <a:p>
            <a:pPr lvl="0"/>
            <a:r>
              <a:rPr lang="en-NZ" sz="2800" kern="0" dirty="0">
                <a:solidFill>
                  <a:srgbClr val="00468A"/>
                </a:solidFill>
              </a:rPr>
              <a:t>Structure of a good Research Article</a:t>
            </a:r>
            <a:br>
              <a:rPr lang="en-NZ" sz="2800" kern="0" dirty="0">
                <a:solidFill>
                  <a:srgbClr val="00468A"/>
                </a:solidFill>
              </a:rPr>
            </a:br>
            <a:endParaRPr lang="en-NZ" dirty="0"/>
          </a:p>
        </p:txBody>
      </p:sp>
    </p:spTree>
    <p:extLst>
      <p:ext uri="{BB962C8B-B14F-4D97-AF65-F5344CB8AC3E}">
        <p14:creationId xmlns:p14="http://schemas.microsoft.com/office/powerpoint/2010/main" val="797250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1454614"/>
            <a:ext cx="8659151" cy="4710691"/>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4"/>
          </p:nvPr>
        </p:nvSpPr>
        <p:spPr>
          <a:xfrm>
            <a:off x="825500" y="1436688"/>
            <a:ext cx="8239126" cy="6017032"/>
          </a:xfrm>
        </p:spPr>
        <p:txBody>
          <a:bodyPr/>
          <a:lstStyle/>
          <a:p>
            <a:pPr lvl="2" indent="0">
              <a:buNone/>
            </a:pPr>
            <a:r>
              <a:rPr lang="en-NZ" sz="2000" dirty="0">
                <a:solidFill>
                  <a:srgbClr val="000000"/>
                </a:solidFill>
                <a:latin typeface="Calibri" pitchFamily="34" charset="0"/>
                <a:cs typeface="Calibri" pitchFamily="34" charset="0"/>
              </a:rPr>
              <a:t>Paper submitted            Editor Assigned            First Decision             Reject</a:t>
            </a:r>
          </a:p>
          <a:p>
            <a:pPr marL="508000" lvl="2" indent="-285750">
              <a:buFont typeface="Arial" pitchFamily="34" charset="0"/>
              <a:buChar char="•"/>
            </a:pPr>
            <a:endParaRPr lang="en-NZ" sz="2000" dirty="0">
              <a:solidFill>
                <a:srgbClr val="000000"/>
              </a:solidFill>
              <a:latin typeface="Calibri" pitchFamily="34" charset="0"/>
              <a:cs typeface="Calibri" pitchFamily="34" charset="0"/>
            </a:endParaRPr>
          </a:p>
          <a:p>
            <a:pPr lvl="2" indent="0">
              <a:buNone/>
            </a:pPr>
            <a:r>
              <a:rPr lang="en-NZ" sz="2000" dirty="0">
                <a:solidFill>
                  <a:srgbClr val="000000"/>
                </a:solidFill>
                <a:latin typeface="Calibri" pitchFamily="34" charset="0"/>
                <a:cs typeface="Calibri" pitchFamily="34" charset="0"/>
              </a:rPr>
              <a:t>                                                                                 External Review</a:t>
            </a:r>
          </a:p>
          <a:p>
            <a:pPr lvl="2" indent="0">
              <a:buNone/>
            </a:pPr>
            <a:endParaRPr lang="en-NZ" sz="2000" dirty="0">
              <a:solidFill>
                <a:srgbClr val="000000"/>
              </a:solidFill>
              <a:latin typeface="Calibri" pitchFamily="34" charset="0"/>
              <a:cs typeface="Calibri" pitchFamily="34" charset="0"/>
            </a:endParaRPr>
          </a:p>
          <a:p>
            <a:pPr lvl="2" indent="0">
              <a:buNone/>
            </a:pPr>
            <a:endParaRPr lang="en-NZ" sz="2000" dirty="0">
              <a:solidFill>
                <a:srgbClr val="000000"/>
              </a:solidFill>
              <a:latin typeface="Calibri" pitchFamily="34" charset="0"/>
              <a:cs typeface="Calibri" pitchFamily="34" charset="0"/>
            </a:endParaRPr>
          </a:p>
          <a:p>
            <a:pPr lvl="2" indent="0">
              <a:buNone/>
            </a:pPr>
            <a:r>
              <a:rPr lang="en-NZ" sz="2000" dirty="0">
                <a:solidFill>
                  <a:srgbClr val="000000"/>
                </a:solidFill>
                <a:latin typeface="Calibri" pitchFamily="34" charset="0"/>
                <a:cs typeface="Calibri" pitchFamily="34" charset="0"/>
              </a:rPr>
              <a:t>                                                                                Second Decision             Reject</a:t>
            </a:r>
          </a:p>
          <a:p>
            <a:pPr lvl="2" indent="0">
              <a:buNone/>
            </a:pPr>
            <a:endParaRPr lang="en-NZ" sz="2000" dirty="0">
              <a:solidFill>
                <a:srgbClr val="000000"/>
              </a:solidFill>
              <a:latin typeface="Calibri" pitchFamily="34" charset="0"/>
              <a:cs typeface="Calibri" pitchFamily="34" charset="0"/>
            </a:endParaRPr>
          </a:p>
          <a:p>
            <a:pPr lvl="2" indent="0">
              <a:buNone/>
            </a:pPr>
            <a:endParaRPr lang="en-NZ" sz="2000" dirty="0">
              <a:solidFill>
                <a:srgbClr val="000000"/>
              </a:solidFill>
              <a:latin typeface="Calibri" pitchFamily="34" charset="0"/>
              <a:cs typeface="Calibri" pitchFamily="34" charset="0"/>
            </a:endParaRPr>
          </a:p>
          <a:p>
            <a:pPr lvl="2" indent="0">
              <a:buNone/>
            </a:pPr>
            <a:r>
              <a:rPr lang="en-NZ" sz="2000" dirty="0">
                <a:solidFill>
                  <a:srgbClr val="000000"/>
                </a:solidFill>
                <a:latin typeface="Calibri" pitchFamily="34" charset="0"/>
                <a:cs typeface="Calibri" pitchFamily="34" charset="0"/>
              </a:rPr>
              <a:t>    Online           Copy Editing             Accept                Revise</a:t>
            </a:r>
          </a:p>
          <a:p>
            <a:pPr lvl="2" indent="0">
              <a:buNone/>
            </a:pPr>
            <a:r>
              <a:rPr lang="en-NZ" sz="2000" dirty="0">
                <a:solidFill>
                  <a:srgbClr val="000000"/>
                </a:solidFill>
                <a:latin typeface="Calibri" pitchFamily="34" charset="0"/>
                <a:cs typeface="Calibri" pitchFamily="34" charset="0"/>
              </a:rPr>
              <a:t>Publication</a:t>
            </a:r>
          </a:p>
          <a:p>
            <a:pPr lvl="2" indent="0">
              <a:buNone/>
            </a:pPr>
            <a:r>
              <a:rPr lang="en-NZ" sz="2000" dirty="0">
                <a:solidFill>
                  <a:srgbClr val="000000"/>
                </a:solidFill>
                <a:latin typeface="Calibri" pitchFamily="34" charset="0"/>
                <a:cs typeface="Calibri" pitchFamily="34" charset="0"/>
              </a:rPr>
              <a:t>                                                                         Second round of review</a:t>
            </a:r>
          </a:p>
          <a:p>
            <a:pPr lvl="2" indent="0">
              <a:buNone/>
            </a:pPr>
            <a:endParaRPr lang="en-NZ" sz="2000" dirty="0">
              <a:solidFill>
                <a:srgbClr val="000000"/>
              </a:solidFill>
              <a:latin typeface="Calibri" pitchFamily="34" charset="0"/>
              <a:cs typeface="Calibri" pitchFamily="34" charset="0"/>
            </a:endParaRPr>
          </a:p>
          <a:p>
            <a:pPr lvl="2" indent="0">
              <a:buNone/>
            </a:pPr>
            <a:r>
              <a:rPr lang="en-NZ" sz="2000" dirty="0">
                <a:solidFill>
                  <a:srgbClr val="000000"/>
                </a:solidFill>
                <a:latin typeface="Calibri" pitchFamily="34" charset="0"/>
                <a:cs typeface="Calibri" pitchFamily="34" charset="0"/>
              </a:rPr>
              <a:t>    Journal Issue                Print?         </a:t>
            </a:r>
          </a:p>
          <a:p>
            <a:pPr lvl="2" indent="0">
              <a:buNone/>
            </a:pPr>
            <a:r>
              <a:rPr lang="en-NZ" sz="2000" dirty="0">
                <a:solidFill>
                  <a:srgbClr val="000000"/>
                </a:solidFill>
                <a:latin typeface="Calibri" pitchFamily="34" charset="0"/>
                <a:cs typeface="Calibri" pitchFamily="34" charset="0"/>
              </a:rPr>
              <a:t>                                                                                            Reject</a:t>
            </a:r>
          </a:p>
          <a:p>
            <a:pPr lvl="2" indent="0">
              <a:buNone/>
            </a:pPr>
            <a:endParaRPr lang="en-NZ" dirty="0"/>
          </a:p>
          <a:p>
            <a:r>
              <a:rPr lang="en-NZ" dirty="0"/>
              <a:t>                                                                                                                                      </a:t>
            </a:r>
          </a:p>
        </p:txBody>
      </p:sp>
      <p:sp>
        <p:nvSpPr>
          <p:cNvPr id="7" name="Title 6"/>
          <p:cNvSpPr>
            <a:spLocks noGrp="1"/>
          </p:cNvSpPr>
          <p:nvPr>
            <p:ph type="title"/>
          </p:nvPr>
        </p:nvSpPr>
        <p:spPr/>
        <p:txBody>
          <a:bodyPr/>
          <a:lstStyle/>
          <a:p>
            <a:r>
              <a:rPr lang="en-NZ" dirty="0"/>
              <a:t>Editorial Process</a:t>
            </a:r>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
        <p:nvSpPr>
          <p:cNvPr id="8" name="Right Arrow 7"/>
          <p:cNvSpPr/>
          <p:nvPr/>
        </p:nvSpPr>
        <p:spPr>
          <a:xfrm>
            <a:off x="2895132" y="1437742"/>
            <a:ext cx="529971" cy="36004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9" name="Right Arrow 8"/>
          <p:cNvSpPr/>
          <p:nvPr/>
        </p:nvSpPr>
        <p:spPr>
          <a:xfrm>
            <a:off x="5120306" y="1446664"/>
            <a:ext cx="529971" cy="36004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0" name="Right Arrow 9"/>
          <p:cNvSpPr/>
          <p:nvPr/>
        </p:nvSpPr>
        <p:spPr>
          <a:xfrm>
            <a:off x="7222386" y="1437742"/>
            <a:ext cx="529971" cy="36004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1" name="Down Arrow 10"/>
          <p:cNvSpPr/>
          <p:nvPr/>
        </p:nvSpPr>
        <p:spPr>
          <a:xfrm>
            <a:off x="6397758" y="1737185"/>
            <a:ext cx="390043" cy="48920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2" name="Down Arrow 11"/>
          <p:cNvSpPr/>
          <p:nvPr/>
        </p:nvSpPr>
        <p:spPr>
          <a:xfrm>
            <a:off x="6397759" y="2675388"/>
            <a:ext cx="390043" cy="48920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3" name="Right Arrow 12"/>
          <p:cNvSpPr/>
          <p:nvPr/>
        </p:nvSpPr>
        <p:spPr>
          <a:xfrm>
            <a:off x="7429500" y="3344612"/>
            <a:ext cx="529971" cy="36004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4" name="Down Arrow 13"/>
          <p:cNvSpPr/>
          <p:nvPr/>
        </p:nvSpPr>
        <p:spPr>
          <a:xfrm>
            <a:off x="6406748" y="3806849"/>
            <a:ext cx="390043" cy="48920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5" name="Down Arrow 14"/>
          <p:cNvSpPr/>
          <p:nvPr/>
        </p:nvSpPr>
        <p:spPr>
          <a:xfrm>
            <a:off x="6393285" y="4823061"/>
            <a:ext cx="390043" cy="48920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16" name="Left Arrow 15"/>
          <p:cNvSpPr/>
          <p:nvPr/>
        </p:nvSpPr>
        <p:spPr>
          <a:xfrm>
            <a:off x="5444754" y="4445650"/>
            <a:ext cx="545817" cy="399692"/>
          </a:xfrm>
          <a:prstGeom prst="lef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0" name="Curved Right Arrow 19"/>
          <p:cNvSpPr/>
          <p:nvPr/>
        </p:nvSpPr>
        <p:spPr>
          <a:xfrm rot="10800000">
            <a:off x="7694485" y="4557479"/>
            <a:ext cx="792481" cy="925299"/>
          </a:xfrm>
          <a:prstGeom prst="curvedRightArrow">
            <a:avLst>
              <a:gd name="adj1" fmla="val 25000"/>
              <a:gd name="adj2" fmla="val 54846"/>
              <a:gd name="adj3" fmla="val 25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solidFill>
                <a:schemeClr val="tx1"/>
              </a:solidFill>
            </a:endParaRPr>
          </a:p>
        </p:txBody>
      </p:sp>
      <p:sp>
        <p:nvSpPr>
          <p:cNvPr id="21" name="Down Arrow 20"/>
          <p:cNvSpPr/>
          <p:nvPr/>
        </p:nvSpPr>
        <p:spPr>
          <a:xfrm rot="7517706">
            <a:off x="5369290" y="4728598"/>
            <a:ext cx="391100" cy="583063"/>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2" name="Down Arrow 21"/>
          <p:cNvSpPr/>
          <p:nvPr/>
        </p:nvSpPr>
        <p:spPr>
          <a:xfrm>
            <a:off x="6411374" y="5644319"/>
            <a:ext cx="390043" cy="48920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3" name="Left Arrow 22"/>
          <p:cNvSpPr/>
          <p:nvPr/>
        </p:nvSpPr>
        <p:spPr>
          <a:xfrm>
            <a:off x="3963656" y="4445650"/>
            <a:ext cx="545817" cy="399692"/>
          </a:xfrm>
          <a:prstGeom prst="lef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4" name="Left Arrow 23"/>
          <p:cNvSpPr/>
          <p:nvPr/>
        </p:nvSpPr>
        <p:spPr>
          <a:xfrm>
            <a:off x="2034157" y="4445650"/>
            <a:ext cx="545817" cy="399692"/>
          </a:xfrm>
          <a:prstGeom prst="lef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5" name="Down Arrow 24"/>
          <p:cNvSpPr/>
          <p:nvPr/>
        </p:nvSpPr>
        <p:spPr>
          <a:xfrm>
            <a:off x="1485506" y="5312265"/>
            <a:ext cx="390043" cy="489204"/>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
        <p:nvSpPr>
          <p:cNvPr id="26" name="Right Arrow 25"/>
          <p:cNvSpPr/>
          <p:nvPr/>
        </p:nvSpPr>
        <p:spPr>
          <a:xfrm>
            <a:off x="2790388" y="6005414"/>
            <a:ext cx="529971" cy="36004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NZ" sz="1400" dirty="0" err="1"/>
          </a:p>
        </p:txBody>
      </p:sp>
    </p:spTree>
    <p:extLst>
      <p:ext uri="{BB962C8B-B14F-4D97-AF65-F5344CB8AC3E}">
        <p14:creationId xmlns:p14="http://schemas.microsoft.com/office/powerpoint/2010/main" val="3066541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825500" y="1444625"/>
            <a:ext cx="7416000" cy="5201424"/>
          </a:xfrm>
        </p:spPr>
        <p:txBody>
          <a:bodyPr/>
          <a:lstStyle/>
          <a:p>
            <a:pPr marL="565150" lvl="2" indent="-342900">
              <a:lnSpc>
                <a:spcPct val="150000"/>
              </a:lnSpc>
              <a:buClrTx/>
            </a:pPr>
            <a:r>
              <a:rPr lang="en-NZ" sz="2000" dirty="0">
                <a:solidFill>
                  <a:srgbClr val="000000"/>
                </a:solidFill>
                <a:latin typeface="Calibri" pitchFamily="34" charset="0"/>
                <a:cs typeface="Calibri" pitchFamily="34" charset="0"/>
              </a:rPr>
              <a:t>Address </a:t>
            </a:r>
            <a:r>
              <a:rPr lang="en-NZ" sz="2000" b="1" i="1" u="sng" dirty="0">
                <a:solidFill>
                  <a:srgbClr val="000000"/>
                </a:solidFill>
                <a:latin typeface="Calibri" pitchFamily="34" charset="0"/>
                <a:cs typeface="Calibri" pitchFamily="34" charset="0"/>
              </a:rPr>
              <a:t>all</a:t>
            </a:r>
            <a:r>
              <a:rPr lang="en-NZ" sz="2000" dirty="0">
                <a:solidFill>
                  <a:srgbClr val="000000"/>
                </a:solidFill>
                <a:latin typeface="Calibri" pitchFamily="34" charset="0"/>
                <a:cs typeface="Calibri" pitchFamily="34" charset="0"/>
              </a:rPr>
              <a:t> reviewer comments</a:t>
            </a:r>
          </a:p>
          <a:p>
            <a:pPr marL="565150" lvl="2" indent="-342900">
              <a:lnSpc>
                <a:spcPct val="150000"/>
              </a:lnSpc>
              <a:buClrTx/>
            </a:pPr>
            <a:r>
              <a:rPr lang="en-NZ" sz="2000" dirty="0">
                <a:solidFill>
                  <a:srgbClr val="000000"/>
                </a:solidFill>
                <a:latin typeface="Calibri" pitchFamily="34" charset="0"/>
                <a:cs typeface="Calibri" pitchFamily="34" charset="0"/>
              </a:rPr>
              <a:t>Provide a reason if you disagree with a comment</a:t>
            </a:r>
          </a:p>
          <a:p>
            <a:pPr marL="565150" lvl="2" indent="-342900">
              <a:lnSpc>
                <a:spcPct val="150000"/>
              </a:lnSpc>
              <a:buClrTx/>
            </a:pPr>
            <a:r>
              <a:rPr lang="en-NZ" sz="2000" dirty="0">
                <a:solidFill>
                  <a:srgbClr val="000000"/>
                </a:solidFill>
                <a:latin typeface="Calibri" pitchFamily="34" charset="0"/>
                <a:cs typeface="Calibri" pitchFamily="34" charset="0"/>
              </a:rPr>
              <a:t>Indicate exactly where the changes in the manuscript were made – use coloured text, refer to page and line numbers</a:t>
            </a:r>
          </a:p>
          <a:p>
            <a:pPr marL="565150" lvl="2" indent="-342900">
              <a:lnSpc>
                <a:spcPct val="150000"/>
              </a:lnSpc>
              <a:buClrTx/>
            </a:pPr>
            <a:r>
              <a:rPr lang="en-NZ" sz="2000" dirty="0">
                <a:solidFill>
                  <a:srgbClr val="000000"/>
                </a:solidFill>
                <a:latin typeface="Calibri" pitchFamily="34" charset="0"/>
                <a:cs typeface="Calibri" pitchFamily="34" charset="0"/>
              </a:rPr>
              <a:t>Editor will act as adjudicator when there is disagreement</a:t>
            </a:r>
          </a:p>
          <a:p>
            <a:pPr marL="565150" lvl="2" indent="-342900">
              <a:lnSpc>
                <a:spcPct val="150000"/>
              </a:lnSpc>
              <a:buClrTx/>
            </a:pPr>
            <a:r>
              <a:rPr lang="en-NZ" sz="2000" dirty="0">
                <a:solidFill>
                  <a:srgbClr val="000000"/>
                </a:solidFill>
                <a:latin typeface="Calibri" pitchFamily="34" charset="0"/>
                <a:cs typeface="Calibri" pitchFamily="34" charset="0"/>
              </a:rPr>
              <a:t>Ask for extension if required</a:t>
            </a:r>
          </a:p>
          <a:p>
            <a:pPr marL="508000" lvl="2" indent="-285750">
              <a:buFont typeface="Arial" pitchFamily="34" charset="0"/>
              <a:buChar char="•"/>
            </a:pPr>
            <a:endParaRPr lang="en-NZ" dirty="0"/>
          </a:p>
          <a:p>
            <a:pPr marL="508000" lvl="2" indent="-285750">
              <a:buFont typeface="Arial" pitchFamily="34" charset="0"/>
              <a:buChar char="•"/>
            </a:pPr>
            <a:endParaRPr lang="en-NZ" dirty="0"/>
          </a:p>
          <a:p>
            <a:pPr marL="285750" lvl="1"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p:txBody>
          <a:bodyPr/>
          <a:lstStyle/>
          <a:p>
            <a:r>
              <a:rPr lang="en-NZ" dirty="0"/>
              <a:t>Manuscript revision</a:t>
            </a:r>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360294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825500" y="1329373"/>
            <a:ext cx="7416000" cy="4004628"/>
          </a:xfrm>
        </p:spPr>
        <p:txBody>
          <a:bodyPr/>
          <a:lstStyle/>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Welcome </a:t>
            </a:r>
            <a:r>
              <a:rPr lang="en-NZ" sz="2000" dirty="0">
                <a:solidFill>
                  <a:srgbClr val="000000"/>
                </a:solidFill>
                <a:latin typeface="Calibri" pitchFamily="34" charset="0"/>
                <a:cs typeface="Calibri" pitchFamily="34" charset="0"/>
                <a:sym typeface="Wingdings" pitchFamily="2" charset="2"/>
              </a:rPr>
              <a:t></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sym typeface="Wingdings" pitchFamily="2" charset="2"/>
              </a:rPr>
              <a:t>Sleep on it</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sym typeface="Wingdings" pitchFamily="2" charset="2"/>
              </a:rPr>
              <a:t>Be realistic – Editor is not rejecting on behalf of Science, just from the journal</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sym typeface="Wingdings" pitchFamily="2" charset="2"/>
              </a:rPr>
              <a:t>Editor’s decision is final</a:t>
            </a:r>
            <a:endParaRPr lang="en-NZ" sz="2000" dirty="0">
              <a:solidFill>
                <a:srgbClr val="000000"/>
              </a:solidFill>
              <a:latin typeface="Calibri" pitchFamily="34" charset="0"/>
              <a:cs typeface="Calibri" pitchFamily="34" charset="0"/>
            </a:endParaRPr>
          </a:p>
          <a:p>
            <a:pPr marL="508000" lvl="2" indent="-285750">
              <a:lnSpc>
                <a:spcPct val="200000"/>
              </a:lnSpc>
              <a:buFont typeface="Arial" pitchFamily="34" charset="0"/>
              <a:buChar char="•"/>
            </a:pPr>
            <a:endParaRPr lang="en-NZ" dirty="0"/>
          </a:p>
          <a:p>
            <a:pPr marL="285750" lvl="1" indent="-285750">
              <a:lnSpc>
                <a:spcPct val="200000"/>
              </a:lnSpc>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p:txBody>
          <a:bodyPr/>
          <a:lstStyle/>
          <a:p>
            <a:r>
              <a:rPr lang="en-NZ" dirty="0"/>
              <a:t>Appeals</a:t>
            </a:r>
            <a:br>
              <a:rPr lang="en-NZ" dirty="0"/>
            </a:br>
            <a:endParaRPr lang="en-NZ" dirty="0"/>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170687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825500" y="1444625"/>
            <a:ext cx="7416000" cy="6540252"/>
          </a:xfrm>
        </p:spPr>
        <p:txBody>
          <a:bodyPr/>
          <a:lstStyle/>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Deal with Production department</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Away from Editor although can contact editor if problems</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Copy editing, proofs, back and forth</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Ensure online forms are submitted</a:t>
            </a:r>
          </a:p>
          <a:p>
            <a:pPr marL="508000" lvl="2" indent="-285750">
              <a:lnSpc>
                <a:spcPct val="200000"/>
              </a:lnSpc>
              <a:buClrTx/>
              <a:buFont typeface="Arial" pitchFamily="34" charset="0"/>
              <a:buChar char="•"/>
            </a:pPr>
            <a:r>
              <a:rPr lang="en-NZ" sz="2000" dirty="0">
                <a:solidFill>
                  <a:srgbClr val="000000"/>
                </a:solidFill>
                <a:latin typeface="Calibri" pitchFamily="34" charset="0"/>
                <a:cs typeface="Calibri" pitchFamily="34" charset="0"/>
              </a:rPr>
              <a:t>After publication:</a:t>
            </a:r>
          </a:p>
          <a:p>
            <a:pPr marL="796925" lvl="3" indent="-285750">
              <a:lnSpc>
                <a:spcPct val="200000"/>
              </a:lnSpc>
              <a:buFont typeface="Arial" pitchFamily="34" charset="0"/>
              <a:buChar char="•"/>
            </a:pPr>
            <a:r>
              <a:rPr lang="en-NZ" sz="2000" b="0" dirty="0">
                <a:solidFill>
                  <a:srgbClr val="000000"/>
                </a:solidFill>
                <a:latin typeface="Calibri" pitchFamily="34" charset="0"/>
                <a:cs typeface="Calibri" pitchFamily="34" charset="0"/>
              </a:rPr>
              <a:t>Published Erratum </a:t>
            </a:r>
          </a:p>
          <a:p>
            <a:pPr marL="796925" lvl="3" indent="-285750">
              <a:lnSpc>
                <a:spcPct val="200000"/>
              </a:lnSpc>
              <a:buFont typeface="Arial" pitchFamily="34" charset="0"/>
              <a:buChar char="•"/>
            </a:pPr>
            <a:r>
              <a:rPr lang="en-NZ" sz="2000" b="0" dirty="0">
                <a:solidFill>
                  <a:srgbClr val="000000"/>
                </a:solidFill>
                <a:latin typeface="Calibri" pitchFamily="34" charset="0"/>
                <a:cs typeface="Calibri" pitchFamily="34" charset="0"/>
              </a:rPr>
              <a:t>Letters to the Editor</a:t>
            </a:r>
          </a:p>
          <a:p>
            <a:pPr marL="508000" lvl="2" indent="-285750">
              <a:buFont typeface="Arial" pitchFamily="34" charset="0"/>
              <a:buChar char="•"/>
            </a:pPr>
            <a:endParaRPr lang="en-NZ" dirty="0"/>
          </a:p>
          <a:p>
            <a:pPr marL="285750" lvl="1"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p:txBody>
          <a:bodyPr/>
          <a:lstStyle/>
          <a:p>
            <a:r>
              <a:rPr lang="en-NZ" dirty="0"/>
              <a:t>After Acceptance</a:t>
            </a:r>
            <a:br>
              <a:rPr lang="en-NZ" dirty="0"/>
            </a:br>
            <a:endParaRPr lang="en-NZ" dirty="0"/>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31125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64001" y="2984667"/>
            <a:ext cx="7416000" cy="1338828"/>
          </a:xfrm>
        </p:spPr>
        <p:txBody>
          <a:bodyPr/>
          <a:lstStyle/>
          <a:p>
            <a:pPr algn="ctr"/>
            <a:r>
              <a:rPr lang="en-AU" sz="8000" dirty="0"/>
              <a:t>Q &amp; A</a:t>
            </a:r>
          </a:p>
        </p:txBody>
      </p:sp>
      <p:sp>
        <p:nvSpPr>
          <p:cNvPr id="3" name="Title 2"/>
          <p:cNvSpPr>
            <a:spLocks noGrp="1"/>
          </p:cNvSpPr>
          <p:nvPr>
            <p:ph type="title"/>
          </p:nvPr>
        </p:nvSpPr>
        <p:spPr/>
        <p:txBody>
          <a:bodyPr/>
          <a:lstStyle/>
          <a:p>
            <a:pPr algn="ctr"/>
            <a:r>
              <a:rPr lang="en-AU" dirty="0"/>
              <a:t>Thank you</a:t>
            </a:r>
            <a:br>
              <a:rPr lang="en-AU" dirty="0"/>
            </a:br>
            <a:br>
              <a:rPr lang="en-AU" dirty="0"/>
            </a:br>
            <a:r>
              <a:rPr lang="en-AU" dirty="0"/>
              <a:t>Anton van Rensburg</a:t>
            </a:r>
            <a:br>
              <a:rPr lang="en-AU" dirty="0"/>
            </a:br>
            <a:r>
              <a:rPr lang="en-AU" dirty="0"/>
              <a:t>anton.vanrensburg@springer.com</a:t>
            </a:r>
          </a:p>
        </p:txBody>
      </p:sp>
    </p:spTree>
    <p:extLst>
      <p:ext uri="{BB962C8B-B14F-4D97-AF65-F5344CB8AC3E}">
        <p14:creationId xmlns:p14="http://schemas.microsoft.com/office/powerpoint/2010/main" val="2437666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236215"/>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790575" y="942140"/>
            <a:ext cx="7403300" cy="5172909"/>
          </a:xfrm>
        </p:spPr>
        <p:txBody>
          <a:bodyPr/>
          <a:lstStyle/>
          <a:p>
            <a:r>
              <a:rPr lang="en-NZ" sz="2000" b="1" dirty="0">
                <a:solidFill>
                  <a:srgbClr val="000000"/>
                </a:solidFill>
                <a:latin typeface="Calibri" pitchFamily="34" charset="0"/>
                <a:cs typeface="Calibri" pitchFamily="34" charset="0"/>
              </a:rPr>
              <a:t>Conclusion</a:t>
            </a:r>
          </a:p>
          <a:p>
            <a:pPr marL="342900" indent="-342900">
              <a:buFont typeface="Arial" panose="020B0604020202020204" pitchFamily="34" charset="0"/>
              <a:buChar char="•"/>
            </a:pPr>
            <a:r>
              <a:rPr lang="en-NZ" sz="2000" b="0" dirty="0">
                <a:solidFill>
                  <a:srgbClr val="000000"/>
                </a:solidFill>
                <a:latin typeface="Calibri" pitchFamily="34" charset="0"/>
                <a:cs typeface="Calibri" pitchFamily="34" charset="0"/>
              </a:rPr>
              <a:t>Lead the reader’s thoughts</a:t>
            </a:r>
          </a:p>
          <a:p>
            <a:pPr marL="342900" indent="-342900">
              <a:buFont typeface="Arial" panose="020B0604020202020204" pitchFamily="34" charset="0"/>
              <a:buChar char="•"/>
            </a:pPr>
            <a:r>
              <a:rPr lang="en-NZ" sz="2000" b="0" dirty="0">
                <a:solidFill>
                  <a:srgbClr val="000000"/>
                </a:solidFill>
                <a:latin typeface="Calibri" pitchFamily="34" charset="0"/>
                <a:cs typeface="Calibri" pitchFamily="34" charset="0"/>
              </a:rPr>
              <a:t>Strong and definite</a:t>
            </a:r>
          </a:p>
          <a:p>
            <a:pPr marL="342900" indent="-342900">
              <a:buFont typeface="Arial" panose="020B0604020202020204" pitchFamily="34" charset="0"/>
              <a:buChar char="•"/>
            </a:pPr>
            <a:r>
              <a:rPr lang="en-NZ" sz="2000" dirty="0">
                <a:solidFill>
                  <a:srgbClr val="000000"/>
                </a:solidFill>
                <a:latin typeface="Calibri" pitchFamily="34" charset="0"/>
                <a:cs typeface="Calibri" pitchFamily="34" charset="0"/>
              </a:rPr>
              <a:t>Must be supported by the data</a:t>
            </a:r>
            <a:endParaRPr lang="en-NZ" sz="2000" b="0" dirty="0">
              <a:solidFill>
                <a:srgbClr val="000000"/>
              </a:solidFill>
              <a:latin typeface="Calibri" pitchFamily="34" charset="0"/>
              <a:cs typeface="Calibri" pitchFamily="34" charset="0"/>
            </a:endParaRPr>
          </a:p>
          <a:p>
            <a:pPr marL="342900" indent="-342900">
              <a:buFont typeface="Arial" panose="020B0604020202020204" pitchFamily="34" charset="0"/>
              <a:buChar char="•"/>
            </a:pPr>
            <a:r>
              <a:rPr lang="en-NZ" sz="2000" b="0" dirty="0">
                <a:solidFill>
                  <a:srgbClr val="000000"/>
                </a:solidFill>
                <a:latin typeface="Calibri" pitchFamily="34" charset="0"/>
                <a:cs typeface="Calibri" pitchFamily="34" charset="0"/>
              </a:rPr>
              <a:t>Don’t repeat discussion or results</a:t>
            </a:r>
          </a:p>
          <a:p>
            <a:pPr marL="342900" indent="-342900">
              <a:buFont typeface="Arial" panose="020B0604020202020204" pitchFamily="34" charset="0"/>
              <a:buChar char="•"/>
            </a:pPr>
            <a:r>
              <a:rPr lang="en-NZ" sz="2000" b="0" dirty="0">
                <a:solidFill>
                  <a:srgbClr val="000000"/>
                </a:solidFill>
                <a:latin typeface="Calibri" pitchFamily="34" charset="0"/>
                <a:cs typeface="Calibri" pitchFamily="34" charset="0"/>
              </a:rPr>
              <a:t>Keep brief</a:t>
            </a:r>
          </a:p>
          <a:p>
            <a:pPr marL="0" lvl="1" indent="0">
              <a:buClrTx/>
              <a:buNone/>
            </a:pPr>
            <a:endParaRPr lang="en-NZ" sz="2000" b="1" dirty="0">
              <a:solidFill>
                <a:srgbClr val="000000"/>
              </a:solidFill>
              <a:latin typeface="Calibri" pitchFamily="34" charset="0"/>
              <a:cs typeface="Calibri" pitchFamily="34" charset="0"/>
            </a:endParaRPr>
          </a:p>
          <a:p>
            <a:pPr marL="0" lvl="1" indent="0">
              <a:buClrTx/>
              <a:buNone/>
            </a:pPr>
            <a:r>
              <a:rPr lang="en-NZ" sz="2000" b="1" dirty="0">
                <a:solidFill>
                  <a:srgbClr val="000000"/>
                </a:solidFill>
                <a:latin typeface="Calibri" pitchFamily="34" charset="0"/>
                <a:cs typeface="Calibri" pitchFamily="34" charset="0"/>
              </a:rPr>
              <a:t>References</a:t>
            </a:r>
          </a:p>
          <a:p>
            <a:pPr marL="342900" lvl="1" indent="-342900">
              <a:buClrTx/>
              <a:buFont typeface="Arial" panose="020B0604020202020204" pitchFamily="34" charset="0"/>
              <a:buChar char="•"/>
            </a:pPr>
            <a:r>
              <a:rPr lang="en-NZ" sz="2000" dirty="0">
                <a:solidFill>
                  <a:srgbClr val="000000"/>
                </a:solidFill>
                <a:latin typeface="Calibri" pitchFamily="34" charset="0"/>
                <a:cs typeface="Calibri" pitchFamily="34" charset="0"/>
              </a:rPr>
              <a:t>Relevant</a:t>
            </a:r>
          </a:p>
          <a:p>
            <a:pPr marL="342900" lvl="1" indent="-342900">
              <a:buClrTx/>
              <a:buFont typeface="Arial" panose="020B0604020202020204" pitchFamily="34" charset="0"/>
              <a:buChar char="•"/>
            </a:pPr>
            <a:r>
              <a:rPr lang="en-NZ" sz="2000" dirty="0">
                <a:solidFill>
                  <a:srgbClr val="000000"/>
                </a:solidFill>
                <a:latin typeface="Calibri" pitchFamily="34" charset="0"/>
                <a:cs typeface="Calibri" pitchFamily="34" charset="0"/>
              </a:rPr>
              <a:t>Current</a:t>
            </a:r>
          </a:p>
          <a:p>
            <a:pPr marL="123825" lvl="3"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Source for peer reviewers</a:t>
            </a:r>
          </a:p>
          <a:p>
            <a:pPr marL="123825" lvl="3"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Indicates if it is an active area</a:t>
            </a:r>
            <a:endParaRPr lang="en-NZ" sz="2000" dirty="0">
              <a:solidFill>
                <a:srgbClr val="000000"/>
              </a:solidFill>
              <a:latin typeface="Calibri" pitchFamily="34" charset="0"/>
              <a:cs typeface="Calibri" pitchFamily="34" charset="0"/>
            </a:endParaRPr>
          </a:p>
          <a:p>
            <a:pPr marL="508000" lvl="2" indent="-285750">
              <a:buFont typeface="Arial" pitchFamily="34" charset="0"/>
              <a:buChar char="•"/>
            </a:pPr>
            <a:endParaRPr lang="en-NZ" dirty="0">
              <a:latin typeface="Calibri" pitchFamily="34" charset="0"/>
              <a:cs typeface="Calibri" pitchFamily="34" charset="0"/>
            </a:endParaRPr>
          </a:p>
          <a:p>
            <a:endParaRPr lang="en-NZ" dirty="0"/>
          </a:p>
        </p:txBody>
      </p:sp>
      <p:sp>
        <p:nvSpPr>
          <p:cNvPr id="7" name="Title 6"/>
          <p:cNvSpPr>
            <a:spLocks noGrp="1"/>
          </p:cNvSpPr>
          <p:nvPr>
            <p:ph type="title"/>
          </p:nvPr>
        </p:nvSpPr>
        <p:spPr>
          <a:xfrm>
            <a:off x="777912" y="306090"/>
            <a:ext cx="8240400" cy="400110"/>
          </a:xfrm>
        </p:spPr>
        <p:txBody>
          <a:bodyPr/>
          <a:lstStyle/>
          <a:p>
            <a:r>
              <a:rPr lang="en-NZ" dirty="0"/>
              <a:t>Structure of a good Research Article</a:t>
            </a:r>
          </a:p>
        </p:txBody>
      </p:sp>
    </p:spTree>
    <p:extLst>
      <p:ext uri="{BB962C8B-B14F-4D97-AF65-F5344CB8AC3E}">
        <p14:creationId xmlns:p14="http://schemas.microsoft.com/office/powerpoint/2010/main" val="238284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815875" y="1357998"/>
            <a:ext cx="7416000" cy="2508379"/>
          </a:xfrm>
        </p:spPr>
        <p:txBody>
          <a:bodyPr/>
          <a:lstStyle/>
          <a:p>
            <a:pPr marL="565150" lvl="2" indent="-342900">
              <a:buClrTx/>
            </a:pPr>
            <a:r>
              <a:rPr lang="en-NZ" sz="2000" dirty="0">
                <a:solidFill>
                  <a:srgbClr val="000000"/>
                </a:solidFill>
                <a:latin typeface="Calibri" pitchFamily="34" charset="0"/>
                <a:cs typeface="Calibri" pitchFamily="34" charset="0"/>
              </a:rPr>
              <a:t>“Clarity trumps beauty”</a:t>
            </a:r>
          </a:p>
          <a:p>
            <a:pPr marL="565150" lvl="2" indent="-342900">
              <a:buClrTx/>
            </a:pPr>
            <a:r>
              <a:rPr lang="en-NZ" sz="2000" dirty="0">
                <a:solidFill>
                  <a:srgbClr val="000000"/>
                </a:solidFill>
                <a:latin typeface="Calibri" pitchFamily="34" charset="0"/>
                <a:cs typeface="Calibri" pitchFamily="34" charset="0"/>
              </a:rPr>
              <a:t>Think about colours</a:t>
            </a:r>
          </a:p>
          <a:p>
            <a:pPr marL="565150" lvl="2" indent="-342900">
              <a:buClrTx/>
            </a:pPr>
            <a:r>
              <a:rPr lang="en-NZ" sz="2000" dirty="0">
                <a:solidFill>
                  <a:srgbClr val="000000"/>
                </a:solidFill>
                <a:latin typeface="Calibri" pitchFamily="34" charset="0"/>
                <a:cs typeface="Calibri" pitchFamily="34" charset="0"/>
              </a:rPr>
              <a:t>Easy to understand</a:t>
            </a:r>
          </a:p>
          <a:p>
            <a:pPr marL="565150" lvl="2" indent="-342900">
              <a:buClrTx/>
            </a:pPr>
            <a:r>
              <a:rPr lang="en-NZ" sz="2000" dirty="0">
                <a:solidFill>
                  <a:srgbClr val="000000"/>
                </a:solidFill>
                <a:latin typeface="Calibri" pitchFamily="34" charset="0"/>
                <a:cs typeface="Calibri" pitchFamily="34" charset="0"/>
              </a:rPr>
              <a:t>Legends must be informative and  should be able to “stand alone” (should not have to consult the main text to understand the data)</a:t>
            </a:r>
          </a:p>
          <a:p>
            <a:pPr marL="565150" lvl="2" indent="-342900">
              <a:buClrTx/>
            </a:pPr>
            <a:r>
              <a:rPr lang="en-NZ" sz="2000" dirty="0">
                <a:solidFill>
                  <a:srgbClr val="000000"/>
                </a:solidFill>
                <a:latin typeface="Calibri" pitchFamily="34" charset="0"/>
                <a:cs typeface="Calibri" pitchFamily="34" charset="0"/>
              </a:rPr>
              <a:t>Use Original or get permission</a:t>
            </a:r>
          </a:p>
          <a:p>
            <a:endParaRPr lang="en-NZ" dirty="0"/>
          </a:p>
        </p:txBody>
      </p:sp>
      <p:sp>
        <p:nvSpPr>
          <p:cNvPr id="7" name="Title 6"/>
          <p:cNvSpPr>
            <a:spLocks noGrp="1"/>
          </p:cNvSpPr>
          <p:nvPr>
            <p:ph type="title"/>
          </p:nvPr>
        </p:nvSpPr>
        <p:spPr>
          <a:xfrm>
            <a:off x="824400" y="540000"/>
            <a:ext cx="8240400" cy="707886"/>
          </a:xfrm>
        </p:spPr>
        <p:txBody>
          <a:bodyPr/>
          <a:lstStyle/>
          <a:p>
            <a:pPr lvl="1" algn="l" rtl="0">
              <a:spcBef>
                <a:spcPct val="0"/>
              </a:spcBef>
            </a:pPr>
            <a:r>
              <a:rPr lang="en-NZ" sz="2800" b="1" dirty="0">
                <a:solidFill>
                  <a:schemeClr val="accent2">
                    <a:lumMod val="75000"/>
                  </a:schemeClr>
                </a:solidFill>
                <a:latin typeface="Calibri" pitchFamily="34" charset="0"/>
                <a:cs typeface="Calibri" pitchFamily="34" charset="0"/>
              </a:rPr>
              <a:t>Figures</a:t>
            </a:r>
            <a:br>
              <a:rPr lang="en-NZ" sz="2000" b="1" dirty="0">
                <a:solidFill>
                  <a:srgbClr val="000000"/>
                </a:solidFill>
                <a:latin typeface="Calibri" pitchFamily="34" charset="0"/>
                <a:cs typeface="Calibri" pitchFamily="34" charset="0"/>
              </a:rPr>
            </a:br>
            <a:endParaRPr lang="en-NZ" dirty="0"/>
          </a:p>
        </p:txBody>
      </p:sp>
    </p:spTree>
    <p:extLst>
      <p:ext uri="{BB962C8B-B14F-4D97-AF65-F5344CB8AC3E}">
        <p14:creationId xmlns:p14="http://schemas.microsoft.com/office/powerpoint/2010/main" val="130900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5060347"/>
          </a:xfrm>
        </p:spPr>
        <p:txBody>
          <a:bodyPr/>
          <a:lstStyle/>
          <a:p>
            <a:pPr marL="565150" lvl="2" indent="-342900">
              <a:buClrTx/>
            </a:pPr>
            <a:r>
              <a:rPr lang="en-NZ" sz="2000" dirty="0">
                <a:solidFill>
                  <a:srgbClr val="000000"/>
                </a:solidFill>
              </a:rPr>
              <a:t>Tables are a concise and effective way to present large amounts of data</a:t>
            </a:r>
            <a:endParaRPr lang="en-NZ" sz="2000" dirty="0">
              <a:solidFill>
                <a:srgbClr val="000000"/>
              </a:solidFill>
              <a:cs typeface="Calibri" pitchFamily="34" charset="0"/>
            </a:endParaRPr>
          </a:p>
          <a:p>
            <a:pPr marL="565150" lvl="2" indent="-342900">
              <a:buClrTx/>
            </a:pPr>
            <a:r>
              <a:rPr lang="en-NZ" sz="2000" dirty="0">
                <a:solidFill>
                  <a:srgbClr val="000000"/>
                </a:solidFill>
                <a:latin typeface="Calibri" pitchFamily="34" charset="0"/>
                <a:cs typeface="Calibri" pitchFamily="34" charset="0"/>
              </a:rPr>
              <a:t>Don’t repeat data in text</a:t>
            </a:r>
          </a:p>
          <a:p>
            <a:pPr marL="565150" lvl="2" indent="-342900">
              <a:buClrTx/>
            </a:pPr>
            <a:r>
              <a:rPr lang="en-NZ" sz="2000" dirty="0">
                <a:solidFill>
                  <a:srgbClr val="000000"/>
                </a:solidFill>
                <a:latin typeface="Calibri" pitchFamily="34" charset="0"/>
                <a:cs typeface="Calibri" pitchFamily="34" charset="0"/>
              </a:rPr>
              <a:t>Should be able to “stand alone”</a:t>
            </a:r>
          </a:p>
          <a:p>
            <a:pPr marL="565150" lvl="2" indent="-342900">
              <a:buClrTx/>
            </a:pPr>
            <a:r>
              <a:rPr lang="en-NZ" sz="2000" dirty="0">
                <a:solidFill>
                  <a:srgbClr val="000000"/>
                </a:solidFill>
                <a:latin typeface="Calibri" pitchFamily="34" charset="0"/>
                <a:cs typeface="Calibri" pitchFamily="34" charset="0"/>
              </a:rPr>
              <a:t>Check Instructions for Authors for number of tables</a:t>
            </a:r>
          </a:p>
          <a:p>
            <a:pPr marL="565150" lvl="2" indent="-342900">
              <a:buClrTx/>
            </a:pPr>
            <a:r>
              <a:rPr lang="en-NZ" sz="2000" dirty="0">
                <a:solidFill>
                  <a:srgbClr val="000000"/>
                </a:solidFill>
                <a:latin typeface="Calibri" pitchFamily="34" charset="0"/>
                <a:cs typeface="Calibri" pitchFamily="34" charset="0"/>
              </a:rPr>
              <a:t>Legends must be self-explanatory</a:t>
            </a:r>
          </a:p>
          <a:p>
            <a:pPr marL="561975" lvl="1" indent="-342900" fontAlgn="base">
              <a:buClrTx/>
              <a:buSzPct val="125000"/>
              <a:buFont typeface="Arial" panose="020B0604020202020204" pitchFamily="34" charset="0"/>
              <a:buChar char="•"/>
            </a:pPr>
            <a:r>
              <a:rPr lang="en-NZ" sz="2000" dirty="0">
                <a:solidFill>
                  <a:srgbClr val="000000"/>
                </a:solidFill>
              </a:rPr>
              <a:t>The following is an example of a well-designed table:</a:t>
            </a:r>
          </a:p>
          <a:p>
            <a:pPr marL="788988" lvl="2" indent="-342900" fontAlgn="base">
              <a:buFont typeface="Arial" panose="020B0604020202020204" pitchFamily="34" charset="0"/>
              <a:buChar char="•"/>
            </a:pPr>
            <a:r>
              <a:rPr lang="en-NZ" sz="2000" dirty="0">
                <a:solidFill>
                  <a:srgbClr val="000000"/>
                </a:solidFill>
              </a:rPr>
              <a:t>Clear and concise legend/caption</a:t>
            </a:r>
          </a:p>
          <a:p>
            <a:pPr marL="788988" lvl="2" indent="-342900" fontAlgn="base">
              <a:buFont typeface="Arial" panose="020B0604020202020204" pitchFamily="34" charset="0"/>
              <a:buChar char="•"/>
            </a:pPr>
            <a:r>
              <a:rPr lang="en-NZ" sz="2000" dirty="0">
                <a:solidFill>
                  <a:srgbClr val="000000"/>
                </a:solidFill>
              </a:rPr>
              <a:t>Data divided into categories for clarity</a:t>
            </a:r>
          </a:p>
          <a:p>
            <a:pPr marL="788988" lvl="2" indent="-342900" fontAlgn="base">
              <a:buFont typeface="Arial" panose="020B0604020202020204" pitchFamily="34" charset="0"/>
              <a:buChar char="•"/>
            </a:pPr>
            <a:r>
              <a:rPr lang="en-NZ" sz="2000" dirty="0">
                <a:solidFill>
                  <a:srgbClr val="000000"/>
                </a:solidFill>
              </a:rPr>
              <a:t>Sufficient spacing between columns and rows</a:t>
            </a:r>
          </a:p>
          <a:p>
            <a:pPr marL="788988" lvl="2" indent="-342900" fontAlgn="base">
              <a:buFont typeface="Arial" panose="020B0604020202020204" pitchFamily="34" charset="0"/>
              <a:buChar char="•"/>
            </a:pPr>
            <a:r>
              <a:rPr lang="en-NZ" sz="2000" dirty="0">
                <a:solidFill>
                  <a:srgbClr val="000000"/>
                </a:solidFill>
              </a:rPr>
              <a:t>Units are provided</a:t>
            </a:r>
          </a:p>
          <a:p>
            <a:pPr marL="788988" lvl="2" indent="-342900" fontAlgn="base">
              <a:buFont typeface="Arial" panose="020B0604020202020204" pitchFamily="34" charset="0"/>
              <a:buChar char="•"/>
            </a:pPr>
            <a:r>
              <a:rPr lang="en-NZ" sz="2000" dirty="0">
                <a:solidFill>
                  <a:srgbClr val="000000"/>
                </a:solidFill>
              </a:rPr>
              <a:t>Font type and size are legible</a:t>
            </a:r>
          </a:p>
          <a:p>
            <a:pPr marL="565150" lvl="2" indent="-342900">
              <a:buClrTx/>
            </a:pPr>
            <a:endParaRPr lang="en-NZ" sz="2000" dirty="0">
              <a:solidFill>
                <a:srgbClr val="000000"/>
              </a:solidFill>
              <a:latin typeface="Calibri" pitchFamily="34" charset="0"/>
              <a:cs typeface="Calibri" pitchFamily="34" charset="0"/>
            </a:endParaRPr>
          </a:p>
          <a:p>
            <a:pPr lvl="1">
              <a:lnSpc>
                <a:spcPct val="150000"/>
              </a:lnSpc>
            </a:pPr>
            <a:endParaRPr lang="en-NZ" sz="2000" dirty="0">
              <a:solidFill>
                <a:srgbClr val="000000"/>
              </a:solidFill>
              <a:latin typeface="Calibri" pitchFamily="34" charset="0"/>
              <a:cs typeface="Calibri" pitchFamily="34" charset="0"/>
            </a:endParaRPr>
          </a:p>
          <a:p>
            <a:endParaRPr lang="en-NZ" dirty="0"/>
          </a:p>
        </p:txBody>
      </p:sp>
      <p:sp>
        <p:nvSpPr>
          <p:cNvPr id="3" name="Title 2"/>
          <p:cNvSpPr>
            <a:spLocks noGrp="1"/>
          </p:cNvSpPr>
          <p:nvPr>
            <p:ph type="title"/>
          </p:nvPr>
        </p:nvSpPr>
        <p:spPr>
          <a:xfrm>
            <a:off x="824400" y="540000"/>
            <a:ext cx="8240400" cy="559595"/>
          </a:xfrm>
        </p:spPr>
        <p:txBody>
          <a:bodyPr/>
          <a:lstStyle/>
          <a:p>
            <a:r>
              <a:rPr lang="en-NZ" sz="2800" dirty="0">
                <a:solidFill>
                  <a:schemeClr val="accent2">
                    <a:lumMod val="75000"/>
                  </a:schemeClr>
                </a:solidFill>
                <a:latin typeface="Calibri" pitchFamily="34" charset="0"/>
                <a:cs typeface="Calibri" pitchFamily="34" charset="0"/>
              </a:rPr>
              <a:t>Tables</a:t>
            </a:r>
            <a:br>
              <a:rPr lang="en-NZ" sz="2800" dirty="0">
                <a:solidFill>
                  <a:schemeClr val="accent2">
                    <a:lumMod val="75000"/>
                  </a:schemeClr>
                </a:solidFill>
                <a:latin typeface="Calibri" pitchFamily="34" charset="0"/>
                <a:cs typeface="Calibri" pitchFamily="34" charset="0"/>
              </a:rPr>
            </a:br>
            <a:endParaRPr lang="en-NZ" dirty="0">
              <a:solidFill>
                <a:schemeClr val="accent2">
                  <a:lumMod val="75000"/>
                </a:schemeClr>
              </a:solidFill>
            </a:endParaRPr>
          </a:p>
        </p:txBody>
      </p:sp>
    </p:spTree>
    <p:extLst>
      <p:ext uri="{BB962C8B-B14F-4D97-AF65-F5344CB8AC3E}">
        <p14:creationId xmlns:p14="http://schemas.microsoft.com/office/powerpoint/2010/main" val="238544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2" name="Text Placeholder 1"/>
          <p:cNvSpPr>
            <a:spLocks noGrp="1"/>
          </p:cNvSpPr>
          <p:nvPr>
            <p:ph type="body" sz="quarter" idx="10"/>
          </p:nvPr>
        </p:nvSpPr>
        <p:spPr>
          <a:xfrm>
            <a:off x="777374" y="1386875"/>
            <a:ext cx="7416000" cy="4417160"/>
          </a:xfrm>
        </p:spPr>
        <p:txBody>
          <a:bodyPr/>
          <a:lstStyle/>
          <a:p>
            <a:pPr marL="373063" lvl="2" indent="0" defTabSz="914400" fontAlgn="base">
              <a:lnSpc>
                <a:spcPts val="2200"/>
              </a:lnSpc>
              <a:spcBef>
                <a:spcPts val="900"/>
              </a:spcBef>
              <a:spcAft>
                <a:spcPct val="0"/>
              </a:spcAft>
              <a:buClr>
                <a:srgbClr val="005BB9"/>
              </a:buClr>
              <a:buSzPct val="100000"/>
              <a:buNone/>
              <a:defRPr/>
            </a:pPr>
            <a:r>
              <a:rPr lang="en-NZ" sz="2400" kern="0" dirty="0">
                <a:solidFill>
                  <a:srgbClr val="5F5F5F"/>
                </a:solidFill>
                <a:latin typeface="Calibri"/>
                <a:ea typeface="ＭＳ Ｐゴシック" charset="0"/>
              </a:rPr>
              <a:t>	</a:t>
            </a:r>
            <a:endParaRPr lang="en-NZ" dirty="0"/>
          </a:p>
          <a:p>
            <a:pPr marL="285750" lvl="0" indent="-285750" defTabSz="914400" fontAlgn="base">
              <a:lnSpc>
                <a:spcPts val="2200"/>
              </a:lnSpc>
              <a:spcBef>
                <a:spcPts val="1200"/>
              </a:spcBef>
              <a:spcAft>
                <a:spcPts val="1200"/>
              </a:spcAft>
              <a:buSzPct val="100000"/>
              <a:buFont typeface="Arial" pitchFamily="34" charset="0"/>
              <a:buChar char="•"/>
              <a:defRPr/>
            </a:pPr>
            <a:r>
              <a:rPr lang="en-NZ" sz="2000" b="0" kern="0" dirty="0">
                <a:solidFill>
                  <a:srgbClr val="000000"/>
                </a:solidFill>
                <a:latin typeface="Calibri" pitchFamily="34" charset="0"/>
                <a:ea typeface="ＭＳ Ｐゴシック" charset="0"/>
                <a:cs typeface="Calibri" pitchFamily="34" charset="0"/>
              </a:rPr>
              <a:t>Contributors who did not meet the authorship criteria</a:t>
            </a:r>
          </a:p>
          <a:p>
            <a:pPr marL="285750" lvl="0" indent="-285750" defTabSz="914400" fontAlgn="base">
              <a:lnSpc>
                <a:spcPts val="2200"/>
              </a:lnSpc>
              <a:spcBef>
                <a:spcPts val="1200"/>
              </a:spcBef>
              <a:spcAft>
                <a:spcPts val="1200"/>
              </a:spcAft>
              <a:buSzPct val="100000"/>
              <a:buFont typeface="Arial" pitchFamily="34" charset="0"/>
              <a:buChar char="•"/>
              <a:defRPr/>
            </a:pPr>
            <a:r>
              <a:rPr lang="en-NZ" sz="2000" b="0" kern="0" dirty="0">
                <a:solidFill>
                  <a:srgbClr val="000000"/>
                </a:solidFill>
                <a:latin typeface="Calibri" pitchFamily="34" charset="0"/>
                <a:ea typeface="ＭＳ Ｐゴシック" charset="0"/>
                <a:cs typeface="Calibri" pitchFamily="34" charset="0"/>
              </a:rPr>
              <a:t>Writing assistance (if any) and funding for it</a:t>
            </a:r>
          </a:p>
          <a:p>
            <a:pPr marL="285750" lvl="0" indent="-285750" defTabSz="914400" fontAlgn="base">
              <a:lnSpc>
                <a:spcPts val="2200"/>
              </a:lnSpc>
              <a:spcBef>
                <a:spcPts val="1200"/>
              </a:spcBef>
              <a:spcAft>
                <a:spcPts val="1200"/>
              </a:spcAft>
              <a:buSzPct val="100000"/>
              <a:buFont typeface="Arial" pitchFamily="34" charset="0"/>
              <a:buChar char="•"/>
              <a:defRPr/>
            </a:pPr>
            <a:r>
              <a:rPr lang="en-NZ" sz="2000" b="0" kern="0" dirty="0">
                <a:solidFill>
                  <a:srgbClr val="000000"/>
                </a:solidFill>
                <a:latin typeface="Calibri" pitchFamily="34" charset="0"/>
                <a:ea typeface="ＭＳ Ｐゴシック" charset="0"/>
                <a:cs typeface="Calibri" pitchFamily="34" charset="0"/>
              </a:rPr>
              <a:t>Disclose source of funding for study</a:t>
            </a:r>
          </a:p>
          <a:p>
            <a:pPr marL="285750" lvl="0" indent="-285750" defTabSz="914400" fontAlgn="base">
              <a:lnSpc>
                <a:spcPts val="2200"/>
              </a:lnSpc>
              <a:spcBef>
                <a:spcPts val="1200"/>
              </a:spcBef>
              <a:spcAft>
                <a:spcPts val="1200"/>
              </a:spcAft>
              <a:buSzPct val="100000"/>
              <a:buFont typeface="Arial" pitchFamily="34" charset="0"/>
              <a:buChar char="•"/>
              <a:defRPr/>
            </a:pPr>
            <a:r>
              <a:rPr lang="en-NZ" sz="2000" b="0" kern="0" dirty="0">
                <a:solidFill>
                  <a:srgbClr val="000000"/>
                </a:solidFill>
                <a:latin typeface="Calibri" pitchFamily="34" charset="0"/>
                <a:ea typeface="ＭＳ Ｐゴシック" charset="0"/>
                <a:cs typeface="Calibri" pitchFamily="34" charset="0"/>
              </a:rPr>
              <a:t>All potential conflicts of interest</a:t>
            </a:r>
          </a:p>
          <a:p>
            <a:pPr marL="508000" lvl="2" indent="-285750">
              <a:buFont typeface="Arial" pitchFamily="34" charset="0"/>
              <a:buChar char="•"/>
            </a:pPr>
            <a:endParaRPr lang="en-NZ" dirty="0">
              <a:latin typeface="Calibri" pitchFamily="34" charset="0"/>
              <a:cs typeface="Calibri" pitchFamily="34" charset="0"/>
            </a:endParaRPr>
          </a:p>
          <a:p>
            <a:pPr marL="285750" lvl="1" indent="-285750">
              <a:buFont typeface="Arial" pitchFamily="34" charset="0"/>
              <a:buChar char="•"/>
            </a:pPr>
            <a:endParaRPr lang="en-NZ" dirty="0"/>
          </a:p>
          <a:p>
            <a:pPr marL="508000" lvl="2" indent="-285750">
              <a:buFont typeface="Arial" pitchFamily="34" charset="0"/>
              <a:buChar char="•"/>
            </a:pPr>
            <a:endParaRPr lang="en-NZ" dirty="0"/>
          </a:p>
          <a:p>
            <a:pPr marL="508000" lvl="2" indent="-285750">
              <a:buFont typeface="Arial" pitchFamily="34" charset="0"/>
              <a:buChar char="•"/>
            </a:pPr>
            <a:endParaRPr lang="en-NZ" dirty="0"/>
          </a:p>
          <a:p>
            <a:pPr lvl="2" indent="0">
              <a:buNone/>
            </a:pPr>
            <a:endParaRPr lang="en-NZ" dirty="0"/>
          </a:p>
          <a:p>
            <a:endParaRPr lang="en-NZ" dirty="0"/>
          </a:p>
        </p:txBody>
      </p:sp>
      <p:sp>
        <p:nvSpPr>
          <p:cNvPr id="7" name="Title 6"/>
          <p:cNvSpPr>
            <a:spLocks noGrp="1"/>
          </p:cNvSpPr>
          <p:nvPr>
            <p:ph type="title"/>
          </p:nvPr>
        </p:nvSpPr>
        <p:spPr>
          <a:xfrm>
            <a:off x="824400" y="540000"/>
            <a:ext cx="8240400" cy="400110"/>
          </a:xfrm>
        </p:spPr>
        <p:txBody>
          <a:bodyPr/>
          <a:lstStyle/>
          <a:p>
            <a:r>
              <a:rPr lang="en-NZ" dirty="0"/>
              <a:t>Acknowledgements and disclosures</a:t>
            </a:r>
          </a:p>
        </p:txBody>
      </p:sp>
      <p:sp>
        <p:nvSpPr>
          <p:cNvPr id="3" name="Rectangle 2"/>
          <p:cNvSpPr/>
          <p:nvPr/>
        </p:nvSpPr>
        <p:spPr>
          <a:xfrm>
            <a:off x="2476500" y="356364"/>
            <a:ext cx="4953000" cy="385170"/>
          </a:xfrm>
          <a:prstGeom prst="rect">
            <a:avLst/>
          </a:prstGeom>
        </p:spPr>
        <p:txBody>
          <a:bodyPr>
            <a:spAutoFit/>
          </a:bodyPr>
          <a:lstStyle/>
          <a:p>
            <a:pPr marL="563563" lvl="2" indent="-190500" fontAlgn="base">
              <a:lnSpc>
                <a:spcPts val="2200"/>
              </a:lnSpc>
              <a:spcBef>
                <a:spcPts val="900"/>
              </a:spcBef>
              <a:spcAft>
                <a:spcPct val="0"/>
              </a:spcAft>
              <a:buClr>
                <a:srgbClr val="005BB9"/>
              </a:buClr>
              <a:buSzPct val="100000"/>
              <a:buFont typeface="Courier New" panose="02070309020205020404" pitchFamily="49" charset="0"/>
              <a:buChar char="o"/>
              <a:defRPr/>
            </a:pPr>
            <a:endParaRPr lang="en-NZ" sz="2400" kern="0" dirty="0">
              <a:solidFill>
                <a:srgbClr val="5F5F5F"/>
              </a:solidFill>
              <a:latin typeface="Calibri"/>
              <a:ea typeface="ＭＳ Ｐゴシック" charset="0"/>
            </a:endParaRPr>
          </a:p>
        </p:txBody>
      </p:sp>
    </p:spTree>
    <p:extLst>
      <p:ext uri="{BB962C8B-B14F-4D97-AF65-F5344CB8AC3E}">
        <p14:creationId xmlns:p14="http://schemas.microsoft.com/office/powerpoint/2010/main" val="358114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2046714"/>
          </a:xfrm>
        </p:spPr>
        <p:txBody>
          <a:bodyPr/>
          <a:lstStyle/>
          <a:p>
            <a:pPr marL="285750" indent="-285750">
              <a:buFont typeface="Arial" panose="020B0604020202020204" pitchFamily="34" charset="0"/>
              <a:buChar char="•"/>
            </a:pPr>
            <a:r>
              <a:rPr lang="en-NZ" dirty="0">
                <a:solidFill>
                  <a:srgbClr val="000000"/>
                </a:solidFill>
              </a:rPr>
              <a:t>Equator Network</a:t>
            </a:r>
          </a:p>
          <a:p>
            <a:pPr marL="531813" lvl="2" indent="-285750">
              <a:buFont typeface="Arial" panose="020B0604020202020204" pitchFamily="34" charset="0"/>
              <a:buChar char="•"/>
            </a:pPr>
            <a:r>
              <a:rPr lang="en-NZ" dirty="0">
                <a:hlinkClick r:id="rId2"/>
              </a:rPr>
              <a:t>https://www.equator-network.org/</a:t>
            </a:r>
            <a:endParaRPr lang="en-NZ" dirty="0"/>
          </a:p>
          <a:p>
            <a:pPr marL="531813" lvl="2" indent="-285750">
              <a:buFont typeface="Arial" panose="020B0604020202020204" pitchFamily="34" charset="0"/>
              <a:buChar char="•"/>
            </a:pPr>
            <a:endParaRPr lang="en-NZ" dirty="0"/>
          </a:p>
          <a:p>
            <a:pPr marL="531813" lvl="2" indent="-285750">
              <a:buFont typeface="Arial" panose="020B0604020202020204" pitchFamily="34" charset="0"/>
              <a:buChar char="•"/>
            </a:pPr>
            <a:endParaRPr lang="en-NZ" dirty="0"/>
          </a:p>
          <a:p>
            <a:pPr marL="531813" lvl="2" indent="-285750">
              <a:buFont typeface="Arial" panose="020B0604020202020204" pitchFamily="34" charset="0"/>
              <a:buChar char="•"/>
            </a:pPr>
            <a:endParaRPr lang="en-NZ" dirty="0"/>
          </a:p>
          <a:p>
            <a:endParaRPr lang="en-NZ" dirty="0"/>
          </a:p>
        </p:txBody>
      </p:sp>
      <p:sp>
        <p:nvSpPr>
          <p:cNvPr id="3" name="Title 2"/>
          <p:cNvSpPr>
            <a:spLocks noGrp="1"/>
          </p:cNvSpPr>
          <p:nvPr>
            <p:ph type="title"/>
          </p:nvPr>
        </p:nvSpPr>
        <p:spPr/>
        <p:txBody>
          <a:bodyPr/>
          <a:lstStyle/>
          <a:p>
            <a:r>
              <a:rPr lang="en-NZ" dirty="0"/>
              <a:t>Reporting guidelines for studies</a:t>
            </a:r>
          </a:p>
        </p:txBody>
      </p:sp>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957" y="2377440"/>
            <a:ext cx="7702582" cy="392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2965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90776" y="1108960"/>
            <a:ext cx="7416000" cy="6294031"/>
          </a:xfrm>
        </p:spPr>
        <p:txBody>
          <a:bodyPr/>
          <a:lstStyle/>
          <a:p>
            <a:pPr marL="285750" indent="-285750">
              <a:buFont typeface="Arial" panose="020B0604020202020204" pitchFamily="34" charset="0"/>
              <a:buChar char="•"/>
            </a:pPr>
            <a:r>
              <a:rPr lang="en-NZ" sz="2000" dirty="0">
                <a:solidFill>
                  <a:srgbClr val="000000"/>
                </a:solidFill>
              </a:rPr>
              <a:t>Aims and scope</a:t>
            </a:r>
          </a:p>
          <a:p>
            <a:pPr marL="508000" lvl="2" indent="-285750">
              <a:buFont typeface="Arial" panose="020B0604020202020204" pitchFamily="34" charset="0"/>
              <a:buChar char="•"/>
            </a:pPr>
            <a:r>
              <a:rPr lang="en-NZ" sz="2000" dirty="0">
                <a:solidFill>
                  <a:srgbClr val="000000"/>
                </a:solidFill>
              </a:rPr>
              <a:t>Check journal website</a:t>
            </a:r>
          </a:p>
          <a:p>
            <a:pPr marL="508000" lvl="2" indent="-285750">
              <a:buFont typeface="Arial" panose="020B0604020202020204" pitchFamily="34" charset="0"/>
              <a:buChar char="•"/>
            </a:pPr>
            <a:r>
              <a:rPr lang="en-NZ" sz="2000" dirty="0">
                <a:solidFill>
                  <a:srgbClr val="000000"/>
                </a:solidFill>
              </a:rPr>
              <a:t>Browse the content they publish for quality and relevance to your field – be realistic</a:t>
            </a:r>
          </a:p>
          <a:p>
            <a:pPr marL="285750" indent="-285750">
              <a:buFont typeface="Arial" panose="020B0604020202020204" pitchFamily="34" charset="0"/>
              <a:buChar char="•"/>
            </a:pPr>
            <a:r>
              <a:rPr lang="en-NZ" sz="2000" dirty="0">
                <a:solidFill>
                  <a:srgbClr val="000000"/>
                </a:solidFill>
              </a:rPr>
              <a:t>Types of articles</a:t>
            </a:r>
          </a:p>
          <a:p>
            <a:pPr marL="508000" lvl="2" indent="-285750">
              <a:buFont typeface="Arial" panose="020B0604020202020204" pitchFamily="34" charset="0"/>
              <a:buChar char="•"/>
            </a:pPr>
            <a:r>
              <a:rPr lang="en-NZ" sz="2000" dirty="0">
                <a:solidFill>
                  <a:srgbClr val="000000"/>
                </a:solidFill>
              </a:rPr>
              <a:t>Original research/Review Article/ Case studies?</a:t>
            </a:r>
          </a:p>
          <a:p>
            <a:pPr marL="285750" indent="-285750">
              <a:buFont typeface="Arial" panose="020B0604020202020204" pitchFamily="34" charset="0"/>
              <a:buChar char="•"/>
            </a:pPr>
            <a:r>
              <a:rPr lang="en-NZ" sz="2000" dirty="0">
                <a:solidFill>
                  <a:srgbClr val="000000"/>
                </a:solidFill>
              </a:rPr>
              <a:t>Reputation</a:t>
            </a:r>
          </a:p>
          <a:p>
            <a:pPr marL="508000" lvl="2" indent="-285750">
              <a:buFont typeface="Arial" panose="020B0604020202020204" pitchFamily="34" charset="0"/>
              <a:buChar char="•"/>
            </a:pPr>
            <a:r>
              <a:rPr lang="en-NZ" sz="2000" dirty="0">
                <a:solidFill>
                  <a:srgbClr val="000000"/>
                </a:solidFill>
              </a:rPr>
              <a:t>Impact factor, Rejection rates </a:t>
            </a:r>
          </a:p>
          <a:p>
            <a:pPr marL="508000" lvl="2" indent="-285750">
              <a:buFont typeface="Arial" panose="020B0604020202020204" pitchFamily="34" charset="0"/>
              <a:buChar char="•"/>
            </a:pPr>
            <a:r>
              <a:rPr lang="en-NZ" sz="2000" dirty="0">
                <a:solidFill>
                  <a:srgbClr val="000000"/>
                </a:solidFill>
              </a:rPr>
              <a:t>Editorial Board/previous authors</a:t>
            </a:r>
          </a:p>
          <a:p>
            <a:pPr marL="508000" lvl="2" indent="-285750">
              <a:buFont typeface="Arial" panose="020B0604020202020204" pitchFamily="34" charset="0"/>
              <a:buChar char="•"/>
            </a:pPr>
            <a:r>
              <a:rPr lang="en-NZ" sz="2000" dirty="0">
                <a:solidFill>
                  <a:srgbClr val="000000"/>
                </a:solidFill>
              </a:rPr>
              <a:t>Be objective about how important your research is</a:t>
            </a:r>
          </a:p>
          <a:p>
            <a:pPr marL="865187" lvl="4" indent="-285750">
              <a:buFont typeface="Arial" panose="020B0604020202020204" pitchFamily="34" charset="0"/>
              <a:buChar char="•"/>
            </a:pPr>
            <a:r>
              <a:rPr lang="en-NZ" sz="2000" dirty="0">
                <a:solidFill>
                  <a:srgbClr val="000000"/>
                </a:solidFill>
              </a:rPr>
              <a:t>Local or International journal?</a:t>
            </a:r>
          </a:p>
          <a:p>
            <a:pPr marL="508000" lvl="2" indent="-285750">
              <a:buFont typeface="Arial" panose="020B0604020202020204" pitchFamily="34" charset="0"/>
              <a:buChar char="•"/>
            </a:pPr>
            <a:r>
              <a:rPr lang="en-NZ" sz="2000" dirty="0">
                <a:solidFill>
                  <a:srgbClr val="000000"/>
                </a:solidFill>
              </a:rPr>
              <a:t>Indexing – Medline and other established databases</a:t>
            </a:r>
          </a:p>
          <a:p>
            <a:pPr marL="508000" lvl="2" indent="-285750">
              <a:buFont typeface="Arial" panose="020B0604020202020204" pitchFamily="34" charset="0"/>
              <a:buChar char="•"/>
            </a:pPr>
            <a:r>
              <a:rPr lang="en-NZ" sz="2000" dirty="0">
                <a:solidFill>
                  <a:srgbClr val="000000"/>
                </a:solidFill>
              </a:rPr>
              <a:t>Who is the publisher?</a:t>
            </a:r>
          </a:p>
          <a:p>
            <a:pPr marL="565150" lvl="2" indent="-342900"/>
            <a:r>
              <a:rPr lang="en-NZ" sz="2000" b="1" dirty="0">
                <a:solidFill>
                  <a:srgbClr val="FF0000"/>
                </a:solidFill>
              </a:rPr>
              <a:t>Beware of predatory Open Access publishers</a:t>
            </a:r>
          </a:p>
          <a:p>
            <a:pPr marL="222250" lvl="2" indent="0">
              <a:buNone/>
            </a:pPr>
            <a:endParaRPr lang="en-NZ" dirty="0">
              <a:solidFill>
                <a:srgbClr val="000000"/>
              </a:solidFill>
            </a:endParaRPr>
          </a:p>
          <a:p>
            <a:pPr marL="0" lvl="1" indent="0">
              <a:buNone/>
            </a:pPr>
            <a:endParaRPr lang="en-NZ" dirty="0"/>
          </a:p>
          <a:p>
            <a:pPr marL="285750" lvl="1" indent="-285750">
              <a:buFont typeface="Arial" panose="020B0604020202020204" pitchFamily="34" charset="0"/>
              <a:buChar char="•"/>
            </a:pPr>
            <a:endParaRPr lang="en-NZ" dirty="0"/>
          </a:p>
        </p:txBody>
      </p:sp>
      <p:sp>
        <p:nvSpPr>
          <p:cNvPr id="3" name="Title 2"/>
          <p:cNvSpPr>
            <a:spLocks noGrp="1"/>
          </p:cNvSpPr>
          <p:nvPr>
            <p:ph type="title"/>
          </p:nvPr>
        </p:nvSpPr>
        <p:spPr>
          <a:xfrm>
            <a:off x="824400" y="540000"/>
            <a:ext cx="8240400" cy="400110"/>
          </a:xfrm>
        </p:spPr>
        <p:txBody>
          <a:bodyPr/>
          <a:lstStyle/>
          <a:p>
            <a:r>
              <a:rPr lang="en-NZ" dirty="0"/>
              <a:t>Journal Selection</a:t>
            </a:r>
          </a:p>
        </p:txBody>
      </p:sp>
    </p:spTree>
    <p:extLst>
      <p:ext uri="{BB962C8B-B14F-4D97-AF65-F5344CB8AC3E}">
        <p14:creationId xmlns:p14="http://schemas.microsoft.com/office/powerpoint/2010/main" val="194349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2754600"/>
          </a:xfrm>
        </p:spPr>
        <p:txBody>
          <a:bodyPr/>
          <a:lstStyle/>
          <a:p>
            <a:endParaRPr lang="en-NZ" b="1" dirty="0">
              <a:solidFill>
                <a:srgbClr val="000000"/>
              </a:solidFill>
            </a:endParaRPr>
          </a:p>
          <a:p>
            <a:pPr marL="285750" indent="-285750">
              <a:buFont typeface="Arial" panose="020B0604020202020204" pitchFamily="34" charset="0"/>
              <a:buChar char="•"/>
            </a:pPr>
            <a:r>
              <a:rPr lang="en-NZ" b="1" dirty="0">
                <a:solidFill>
                  <a:srgbClr val="000000"/>
                </a:solidFill>
              </a:rPr>
              <a:t>Springer Journal </a:t>
            </a:r>
            <a:r>
              <a:rPr lang="en-NZ" b="1" dirty="0" err="1">
                <a:solidFill>
                  <a:srgbClr val="000000"/>
                </a:solidFill>
              </a:rPr>
              <a:t>Suggester</a:t>
            </a:r>
            <a:r>
              <a:rPr lang="en-NZ" b="1" dirty="0">
                <a:solidFill>
                  <a:srgbClr val="000000"/>
                </a:solidFill>
              </a:rPr>
              <a:t> - </a:t>
            </a:r>
            <a:r>
              <a:rPr lang="en-NZ" b="1" dirty="0">
                <a:solidFill>
                  <a:srgbClr val="000000"/>
                </a:solidFill>
                <a:hlinkClick r:id="rId2"/>
              </a:rPr>
              <a:t>https://journalsuggester.springer.com/</a:t>
            </a:r>
            <a:endParaRPr lang="en-NZ" b="1" dirty="0">
              <a:solidFill>
                <a:srgbClr val="000000"/>
              </a:solidFill>
            </a:endParaRPr>
          </a:p>
          <a:p>
            <a:pPr marL="285750" indent="-285750">
              <a:buFont typeface="Arial" panose="020B0604020202020204" pitchFamily="34" charset="0"/>
              <a:buChar char="•"/>
            </a:pPr>
            <a:r>
              <a:rPr lang="en-NZ" b="1" dirty="0">
                <a:solidFill>
                  <a:srgbClr val="000000"/>
                </a:solidFill>
              </a:rPr>
              <a:t>Other services:</a:t>
            </a:r>
          </a:p>
          <a:p>
            <a:pPr marL="508000" lvl="2" indent="-285750">
              <a:buFont typeface="Arial" panose="020B0604020202020204" pitchFamily="34" charset="0"/>
              <a:buChar char="•"/>
            </a:pPr>
            <a:r>
              <a:rPr lang="en-NZ" b="1" dirty="0">
                <a:solidFill>
                  <a:srgbClr val="000000"/>
                </a:solidFill>
              </a:rPr>
              <a:t>EDANZ - </a:t>
            </a:r>
            <a:r>
              <a:rPr lang="en-NZ" b="1" dirty="0">
                <a:solidFill>
                  <a:srgbClr val="000000"/>
                </a:solidFill>
                <a:hlinkClick r:id="rId3"/>
              </a:rPr>
              <a:t>https://www.edanzediting.com/</a:t>
            </a:r>
            <a:endParaRPr lang="en-NZ" b="1" dirty="0">
              <a:solidFill>
                <a:srgbClr val="000000"/>
              </a:solidFill>
            </a:endParaRPr>
          </a:p>
          <a:p>
            <a:pPr marL="508000" lvl="2" indent="-285750">
              <a:buFont typeface="Arial" panose="020B0604020202020204" pitchFamily="34" charset="0"/>
              <a:buChar char="•"/>
            </a:pPr>
            <a:r>
              <a:rPr lang="en-NZ" b="1" dirty="0" err="1">
                <a:solidFill>
                  <a:srgbClr val="000000"/>
                </a:solidFill>
              </a:rPr>
              <a:t>PubsHub</a:t>
            </a:r>
            <a:r>
              <a:rPr lang="en-NZ" b="1" dirty="0">
                <a:solidFill>
                  <a:srgbClr val="000000"/>
                </a:solidFill>
              </a:rPr>
              <a:t> - </a:t>
            </a:r>
            <a:r>
              <a:rPr lang="en-NZ" b="1" dirty="0">
                <a:solidFill>
                  <a:srgbClr val="000000"/>
                </a:solidFill>
                <a:hlinkClick r:id="rId4"/>
              </a:rPr>
              <a:t>https://www.iconplc.com/innovation/pubshub/</a:t>
            </a:r>
            <a:endParaRPr lang="en-NZ" b="1" dirty="0">
              <a:solidFill>
                <a:srgbClr val="000000"/>
              </a:solidFill>
            </a:endParaRPr>
          </a:p>
          <a:p>
            <a:pPr marL="508000" lvl="2" indent="-285750">
              <a:buFont typeface="Arial" panose="020B0604020202020204" pitchFamily="34" charset="0"/>
              <a:buChar char="•"/>
            </a:pPr>
            <a:r>
              <a:rPr lang="en-NZ" b="1" dirty="0">
                <a:solidFill>
                  <a:srgbClr val="000000"/>
                </a:solidFill>
              </a:rPr>
              <a:t>Jane - </a:t>
            </a:r>
            <a:r>
              <a:rPr lang="en-NZ" b="1" u="sng" dirty="0">
                <a:solidFill>
                  <a:srgbClr val="000000"/>
                </a:solidFill>
                <a:hlinkClick r:id="rId5"/>
              </a:rPr>
              <a:t>http://jane.biosemantics.org/</a:t>
            </a:r>
            <a:endParaRPr lang="en-NZ" b="1" dirty="0">
              <a:solidFill>
                <a:srgbClr val="000000"/>
              </a:solidFill>
            </a:endParaRPr>
          </a:p>
          <a:p>
            <a:pPr marL="508000" lvl="2" indent="-285750">
              <a:buFont typeface="Arial" panose="020B0604020202020204" pitchFamily="34" charset="0"/>
              <a:buChar char="•"/>
            </a:pPr>
            <a:r>
              <a:rPr lang="en-NZ" b="1" dirty="0" err="1">
                <a:solidFill>
                  <a:srgbClr val="000000"/>
                </a:solidFill>
              </a:rPr>
              <a:t>Sylogent</a:t>
            </a:r>
            <a:endParaRPr lang="en-NZ" b="1" dirty="0">
              <a:solidFill>
                <a:srgbClr val="000000"/>
              </a:solidFill>
            </a:endParaRPr>
          </a:p>
          <a:p>
            <a:endParaRPr lang="en-NZ" b="0" dirty="0">
              <a:solidFill>
                <a:srgbClr val="000000"/>
              </a:solidFill>
              <a:latin typeface="+mn-lt"/>
            </a:endParaRPr>
          </a:p>
        </p:txBody>
      </p:sp>
      <p:sp>
        <p:nvSpPr>
          <p:cNvPr id="3" name="Title 2"/>
          <p:cNvSpPr>
            <a:spLocks noGrp="1"/>
          </p:cNvSpPr>
          <p:nvPr>
            <p:ph type="title"/>
          </p:nvPr>
        </p:nvSpPr>
        <p:spPr/>
        <p:txBody>
          <a:bodyPr/>
          <a:lstStyle/>
          <a:p>
            <a:r>
              <a:rPr lang="en-NZ" dirty="0"/>
              <a:t>Journal Selector Tools:</a:t>
            </a:r>
          </a:p>
        </p:txBody>
      </p:sp>
    </p:spTree>
    <p:extLst>
      <p:ext uri="{BB962C8B-B14F-4D97-AF65-F5344CB8AC3E}">
        <p14:creationId xmlns:p14="http://schemas.microsoft.com/office/powerpoint/2010/main" val="35703387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p3I0Jz6pkEyIJJhBq0HKlA"/>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wmbgBeghsEKZeoZ3GJw67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YSnqCNyWnkSp3bj9WxuZ8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4UjofqEKF0Cot6wJpOg70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vdV.f_6phkeVsGSlxieSi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pIUO3mf6wUC8w9Xv1FLJK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IFcqHRvTTky4QCPidrc7J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ZWJWRrbHEeyUxHMI7PBQ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eD2j29N1wUylpCa5UQ9Z6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ia_jV7j_UiLelEc3aPGY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ZqyXezAEUEyi0ifk5XFAg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VZgbAt4zmESLdWK8p3Jwu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wmbgBeghsEKZeoZ3GJw67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YSnqCNyWnkSp3bj9WxuZ8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4UjofqEKF0Cot6wJpOg70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OzzvC_1njEKPkoXDg4BCC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vdV.f_6phkeVsGSlxieSi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pIUO3mf6wUC8w9Xv1FLJK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IFcqHRvTTky4QCPidrc7J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eD2j29N1wUylpCa5UQ9Z6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ZqyXezAEUEyi0ifk5XFAg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OzzvC_1njEKPkoXDg4BCC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p3I0Jz6pkEyIJJhBq0HKl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IZWJWRrbHEeyUxHMI7PBQ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zia_jV7j_UiLelEc3aPGY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VZgbAt4zmESLdWK8p3Jwu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heme/theme1.xml><?xml version="1.0" encoding="utf-8"?>
<a:theme xmlns:a="http://schemas.openxmlformats.org/drawingml/2006/main" name="BRG100007_Springer Nature PPT variant">
  <a:themeElements>
    <a:clrScheme name="Springer PPT">
      <a:dk1>
        <a:srgbClr val="58635B"/>
      </a:dk1>
      <a:lt1>
        <a:srgbClr val="FFFFFF"/>
      </a:lt1>
      <a:dk2>
        <a:srgbClr val="E0EFFA"/>
      </a:dk2>
      <a:lt2>
        <a:srgbClr val="E3E3E3"/>
      </a:lt2>
      <a:accent1>
        <a:srgbClr val="00468A"/>
      </a:accent1>
      <a:accent2>
        <a:srgbClr val="0176C3"/>
      </a:accent2>
      <a:accent3>
        <a:srgbClr val="EE7D11"/>
      </a:accent3>
      <a:accent4>
        <a:srgbClr val="B3DCF5"/>
      </a:accent4>
      <a:accent5>
        <a:srgbClr val="8C8C8C"/>
      </a:accent5>
      <a:accent6>
        <a:srgbClr val="CCCCCC"/>
      </a:accent6>
      <a:hlink>
        <a:srgbClr val="0176C3"/>
      </a:hlink>
      <a:folHlink>
        <a:srgbClr val="0176C3"/>
      </a:folHlink>
    </a:clrScheme>
    <a:fontScheme name="Calibri_Calib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ringer_Healthcare_PPT_template" id="{CE829D8C-855E-2F4E-952C-5A13B308ACB3}" vid="{2F00362F-20C7-B64C-8E18-18B48E73EBD3}"/>
    </a:ext>
  </a:extLst>
</a:theme>
</file>

<file path=ppt/theme/theme2.xml><?xml version="1.0" encoding="utf-8"?>
<a:theme xmlns:a="http://schemas.openxmlformats.org/drawingml/2006/main" name="1_BRG100007_Springer Nature PPT variant">
  <a:themeElements>
    <a:clrScheme name="Springer PPT">
      <a:dk1>
        <a:srgbClr val="58635B"/>
      </a:dk1>
      <a:lt1>
        <a:srgbClr val="FFFFFF"/>
      </a:lt1>
      <a:dk2>
        <a:srgbClr val="E0EFFA"/>
      </a:dk2>
      <a:lt2>
        <a:srgbClr val="E3E3E3"/>
      </a:lt2>
      <a:accent1>
        <a:srgbClr val="00468A"/>
      </a:accent1>
      <a:accent2>
        <a:srgbClr val="0176C3"/>
      </a:accent2>
      <a:accent3>
        <a:srgbClr val="EE7D11"/>
      </a:accent3>
      <a:accent4>
        <a:srgbClr val="B3DCF5"/>
      </a:accent4>
      <a:accent5>
        <a:srgbClr val="8C8C8C"/>
      </a:accent5>
      <a:accent6>
        <a:srgbClr val="CCCCCC"/>
      </a:accent6>
      <a:hlink>
        <a:srgbClr val="0176C3"/>
      </a:hlink>
      <a:folHlink>
        <a:srgbClr val="0176C3"/>
      </a:folHlink>
    </a:clrScheme>
    <a:fontScheme name="Calibri_Calib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ringer_Healthcare_PPT_template" id="{CE829D8C-855E-2F4E-952C-5A13B308ACB3}" vid="{2F00362F-20C7-B64C-8E18-18B48E73EB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theme>
</file>

<file path=docProps/app.xml><?xml version="1.0" encoding="utf-8"?>
<Properties xmlns="http://schemas.openxmlformats.org/officeDocument/2006/extended-properties" xmlns:vt="http://schemas.openxmlformats.org/officeDocument/2006/docPropsVTypes">
  <Template>SN_advanced_PPT_Dec15</Template>
  <TotalTime>18741</TotalTime>
  <Words>1572</Words>
  <Application>Microsoft Macintosh PowerPoint</Application>
  <PresentationFormat>A4 Paper (210x297 mm)</PresentationFormat>
  <Paragraphs>283</Paragraphs>
  <Slides>24</Slides>
  <Notes>11</Notes>
  <HiddenSlides>1</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3" baseType="lpstr">
      <vt:lpstr>ＭＳ Ｐゴシック</vt:lpstr>
      <vt:lpstr>Arial</vt:lpstr>
      <vt:lpstr>Calibri</vt:lpstr>
      <vt:lpstr>Courier New</vt:lpstr>
      <vt:lpstr>Geneva</vt:lpstr>
      <vt:lpstr>Wingdings</vt:lpstr>
      <vt:lpstr>BRG100007_Springer Nature PPT variant</vt:lpstr>
      <vt:lpstr>1_BRG100007_Springer Nature PPT variant</vt:lpstr>
      <vt:lpstr>think-cell Slide</vt:lpstr>
      <vt:lpstr>Structure of a good Research Article</vt:lpstr>
      <vt:lpstr>Structure of a good Research Article </vt:lpstr>
      <vt:lpstr>Structure of a good Research Article</vt:lpstr>
      <vt:lpstr>Figures </vt:lpstr>
      <vt:lpstr>Tables </vt:lpstr>
      <vt:lpstr>Acknowledgements and disclosures</vt:lpstr>
      <vt:lpstr>Reporting guidelines for studies</vt:lpstr>
      <vt:lpstr>Journal Selection</vt:lpstr>
      <vt:lpstr>Journal Selector Tools:</vt:lpstr>
      <vt:lpstr>OPEN ACCESS (OA)</vt:lpstr>
      <vt:lpstr>Watch out for Predatory publishers/journals</vt:lpstr>
      <vt:lpstr>Publication Ethics</vt:lpstr>
      <vt:lpstr>Authorship</vt:lpstr>
      <vt:lpstr>PowerPoint Presentation</vt:lpstr>
      <vt:lpstr>Peer Review</vt:lpstr>
      <vt:lpstr>Peer Review – Editor perspective</vt:lpstr>
      <vt:lpstr>Peer review – Reviewer’s perspective</vt:lpstr>
      <vt:lpstr>Peer Review – Reviewer’s perspective General rules of engagement</vt:lpstr>
      <vt:lpstr>Things to avoid</vt:lpstr>
      <vt:lpstr>Editorial Process</vt:lpstr>
      <vt:lpstr>Manuscript revision</vt:lpstr>
      <vt:lpstr>Appeals </vt:lpstr>
      <vt:lpstr>After Acceptance </vt:lpstr>
      <vt:lpstr>Thank you  Anton van Rensburg anton.vanrensburg@springer.com</vt:lpstr>
    </vt:vector>
  </TitlesOfParts>
  <Company>Springer-SBM</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Journal and Book publishing with Springer Nature</dc:title>
  <dc:creator>Melchior, Nick, Springer</dc:creator>
  <cp:lastModifiedBy>Michelle Chudzinski</cp:lastModifiedBy>
  <cp:revision>498</cp:revision>
  <cp:lastPrinted>2015-06-04T08:29:30Z</cp:lastPrinted>
  <dcterms:created xsi:type="dcterms:W3CDTF">2016-05-23T02:46:21Z</dcterms:created>
  <dcterms:modified xsi:type="dcterms:W3CDTF">2020-04-30T02:06:06Z</dcterms:modified>
</cp:coreProperties>
</file>