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6" r:id="rId2"/>
    <p:sldId id="258" r:id="rId3"/>
    <p:sldId id="259" r:id="rId4"/>
    <p:sldId id="290" r:id="rId5"/>
    <p:sldId id="291" r:id="rId6"/>
    <p:sldId id="293" r:id="rId7"/>
    <p:sldId id="295" r:id="rId8"/>
    <p:sldId id="292" r:id="rId9"/>
    <p:sldId id="294" r:id="rId10"/>
    <p:sldId id="296" r:id="rId11"/>
    <p:sldId id="288" r:id="rId12"/>
    <p:sldId id="282" r:id="rId13"/>
  </p:sldIdLst>
  <p:sldSz cx="9144000" cy="6858000" type="screen4x3"/>
  <p:notesSz cx="9144000" cy="6858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18" autoAdjust="0"/>
    <p:restoredTop sz="94660"/>
  </p:normalViewPr>
  <p:slideViewPr>
    <p:cSldViewPr>
      <p:cViewPr varScale="1">
        <p:scale>
          <a:sx n="79" d="100"/>
          <a:sy n="79" d="100"/>
        </p:scale>
        <p:origin x="558" y="90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064939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flickr.com/photos/statelibraryofnsw/3769933479" TargetMode="External"/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2827727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15143914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36274181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028950" y="857250"/>
            <a:ext cx="3086100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914400" y="3300413"/>
            <a:ext cx="7315200" cy="2700337"/>
          </a:xfrm>
          <a:prstGeom prst="rect">
            <a:avLst/>
          </a:prstGeom>
        </p:spPr>
        <p:txBody>
          <a:bodyPr/>
          <a:lstStyle/>
          <a:p>
            <a:r>
              <a:rPr lang="en-AU" dirty="0" smtClean="0">
                <a:hlinkClick r:id="rId3"/>
              </a:rPr>
              <a:t>https://www.flickr.com/photos/statelibraryofnsw/3769933479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7643580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1247576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85800" y="2125980"/>
            <a:ext cx="7772400" cy="144017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3840480"/>
            <a:ext cx="6400799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5/29/2020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4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123825">
              <a:lnSpc>
                <a:spcPct val="100000"/>
              </a:lnSpc>
            </a:pPr>
            <a:fld id="{81D60167-4931-47E6-BA6A-407CBD079E47}" type="slidenum">
              <a:rPr spc="-10" dirty="0">
                <a:latin typeface="Arial"/>
                <a:cs typeface="Arial"/>
              </a:rPr>
              <a:t>‹#›</a:t>
            </a:fld>
            <a:endParaRPr spc="-10" dirty="0">
              <a:latin typeface="Arial"/>
              <a:cs typeface="Arial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0" i="0">
                <a:solidFill>
                  <a:srgbClr val="527688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32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5/29/2020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4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123825">
              <a:lnSpc>
                <a:spcPct val="100000"/>
              </a:lnSpc>
            </a:pPr>
            <a:fld id="{81D60167-4931-47E6-BA6A-407CBD079E47}" type="slidenum">
              <a:rPr spc="-10" dirty="0">
                <a:latin typeface="Arial"/>
                <a:cs typeface="Arial"/>
              </a:rPr>
              <a:t>‹#›</a:t>
            </a:fld>
            <a:endParaRPr spc="-10" dirty="0">
              <a:latin typeface="Arial"/>
              <a:cs typeface="Aria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0" i="0">
                <a:solidFill>
                  <a:srgbClr val="527688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59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5/29/2020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4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123825">
              <a:lnSpc>
                <a:spcPct val="100000"/>
              </a:lnSpc>
            </a:pPr>
            <a:fld id="{81D60167-4931-47E6-BA6A-407CBD079E47}" type="slidenum">
              <a:rPr spc="-10" dirty="0">
                <a:latin typeface="Arial"/>
                <a:cs typeface="Arial"/>
              </a:rPr>
              <a:t>‹#›</a:t>
            </a:fld>
            <a:endParaRPr spc="-10" dirty="0">
              <a:latin typeface="Arial"/>
              <a:cs typeface="Arial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0" i="0">
                <a:solidFill>
                  <a:srgbClr val="527688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5/29/2020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4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123825">
              <a:lnSpc>
                <a:spcPct val="100000"/>
              </a:lnSpc>
            </a:pPr>
            <a:fld id="{81D60167-4931-47E6-BA6A-407CBD079E47}" type="slidenum">
              <a:rPr spc="-10" dirty="0">
                <a:latin typeface="Arial"/>
                <a:cs typeface="Arial"/>
              </a:rPr>
              <a:t>‹#›</a:t>
            </a:fld>
            <a:endParaRPr spc="-10" dirty="0">
              <a:latin typeface="Arial"/>
              <a:cs typeface="Arial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5/29/2020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4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123825">
              <a:lnSpc>
                <a:spcPct val="100000"/>
              </a:lnSpc>
            </a:pPr>
            <a:fld id="{81D60167-4931-47E6-BA6A-407CBD079E47}" type="slidenum">
              <a:rPr spc="-10" dirty="0">
                <a:latin typeface="Arial"/>
                <a:cs typeface="Arial"/>
              </a:rPr>
              <a:t>‹#›</a:t>
            </a:fld>
            <a:endParaRPr spc="-10" dirty="0">
              <a:latin typeface="Arial"/>
              <a:cs typeface="Arial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6597650"/>
            <a:ext cx="9144000" cy="260350"/>
          </a:xfrm>
          <a:custGeom>
            <a:avLst/>
            <a:gdLst/>
            <a:ahLst/>
            <a:cxnLst/>
            <a:rect l="l" t="t" r="r" b="b"/>
            <a:pathLst>
              <a:path w="9144000" h="260350">
                <a:moveTo>
                  <a:pt x="0" y="0"/>
                </a:moveTo>
                <a:lnTo>
                  <a:pt x="9144000" y="0"/>
                </a:lnTo>
                <a:lnTo>
                  <a:pt x="9144000" y="260350"/>
                </a:lnTo>
                <a:lnTo>
                  <a:pt x="0" y="260350"/>
                </a:lnTo>
                <a:lnTo>
                  <a:pt x="0" y="0"/>
                </a:lnTo>
                <a:close/>
              </a:path>
            </a:pathLst>
          </a:custGeom>
          <a:solidFill>
            <a:srgbClr val="94B0B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k object 17"/>
          <p:cNvSpPr/>
          <p:nvPr/>
        </p:nvSpPr>
        <p:spPr>
          <a:xfrm>
            <a:off x="0" y="0"/>
            <a:ext cx="9144000" cy="765175"/>
          </a:xfrm>
          <a:custGeom>
            <a:avLst/>
            <a:gdLst/>
            <a:ahLst/>
            <a:cxnLst/>
            <a:rect l="l" t="t" r="r" b="b"/>
            <a:pathLst>
              <a:path w="9144000" h="765175">
                <a:moveTo>
                  <a:pt x="0" y="0"/>
                </a:moveTo>
                <a:lnTo>
                  <a:pt x="9144000" y="0"/>
                </a:lnTo>
                <a:lnTo>
                  <a:pt x="9144000" y="765175"/>
                </a:lnTo>
                <a:lnTo>
                  <a:pt x="0" y="765175"/>
                </a:lnTo>
                <a:lnTo>
                  <a:pt x="0" y="0"/>
                </a:lnTo>
                <a:close/>
              </a:path>
            </a:pathLst>
          </a:custGeom>
          <a:solidFill>
            <a:srgbClr val="33333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k object 18"/>
          <p:cNvSpPr/>
          <p:nvPr/>
        </p:nvSpPr>
        <p:spPr>
          <a:xfrm>
            <a:off x="469376" y="115754"/>
            <a:ext cx="658724" cy="526262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bk object 19"/>
          <p:cNvSpPr/>
          <p:nvPr/>
        </p:nvSpPr>
        <p:spPr>
          <a:xfrm>
            <a:off x="1218125" y="127841"/>
            <a:ext cx="761486" cy="513508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547052" y="863964"/>
            <a:ext cx="8049894" cy="100583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600" b="0" i="0">
                <a:solidFill>
                  <a:srgbClr val="527688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535940" y="2030663"/>
            <a:ext cx="8072119" cy="34290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2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6377940"/>
            <a:ext cx="2926079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5/29/2020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371840" y="6662425"/>
            <a:ext cx="247650" cy="20256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4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123825">
              <a:lnSpc>
                <a:spcPct val="100000"/>
              </a:lnSpc>
            </a:pPr>
            <a:fld id="{81D60167-4931-47E6-BA6A-407CBD079E47}" type="slidenum">
              <a:rPr spc="-10" dirty="0">
                <a:latin typeface="Arial"/>
                <a:cs typeface="Arial"/>
              </a:rPr>
              <a:t>‹#›</a:t>
            </a:fld>
            <a:endParaRPr spc="-10" dirty="0">
              <a:latin typeface="Arial"/>
              <a:cs typeface="Arial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5.austlii.edu.au/au/legis/cth/consol_act/ca1968133/s189.html#work" TargetMode="External"/><Relationship Id="rId7" Type="http://schemas.openxmlformats.org/officeDocument/2006/relationships/hyperlink" Target="http://www5.austlii.edu.au/au/legis/cth/consol_act/ca1968133/s10.html#archives" TargetMode="External"/><Relationship Id="rId2" Type="http://schemas.openxmlformats.org/officeDocument/2006/relationships/hyperlink" Target="http://www5.austlii.edu.au/au/legis/cth/consol_act/ca1968133/s200ab.html#conflict_with_a_normal_exploitation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5.austlii.edu.au/au/legis/cth/consol_act/ca1968133/s134b.html#copy" TargetMode="External"/><Relationship Id="rId5" Type="http://schemas.openxmlformats.org/officeDocument/2006/relationships/hyperlink" Target="http://www5.austlii.edu.au/au/legis/cth/consol_act/ca1968133/s134b.html#owner" TargetMode="External"/><Relationship Id="rId4" Type="http://schemas.openxmlformats.org/officeDocument/2006/relationships/hyperlink" Target="http://www5.austlii.edu.au/au/legis/cth/consol_act/ca1968133/s200ab.html#unreasonably_prejudice_the_legitimate_interests" TargetMode="Externa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4652962"/>
            <a:ext cx="9144000" cy="2205355"/>
          </a:xfrm>
          <a:custGeom>
            <a:avLst/>
            <a:gdLst/>
            <a:ahLst/>
            <a:cxnLst/>
            <a:rect l="l" t="t" r="r" b="b"/>
            <a:pathLst>
              <a:path w="9144000" h="2205354">
                <a:moveTo>
                  <a:pt x="0" y="0"/>
                </a:moveTo>
                <a:lnTo>
                  <a:pt x="9144000" y="0"/>
                </a:lnTo>
                <a:lnTo>
                  <a:pt x="9144000" y="2205037"/>
                </a:lnTo>
                <a:lnTo>
                  <a:pt x="0" y="2205037"/>
                </a:lnTo>
                <a:lnTo>
                  <a:pt x="0" y="0"/>
                </a:lnTo>
                <a:close/>
              </a:path>
            </a:pathLst>
          </a:custGeom>
          <a:solidFill>
            <a:srgbClr val="94B0B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0"/>
            <a:ext cx="9144000" cy="765175"/>
          </a:xfrm>
          <a:custGeom>
            <a:avLst/>
            <a:gdLst/>
            <a:ahLst/>
            <a:cxnLst/>
            <a:rect l="l" t="t" r="r" b="b"/>
            <a:pathLst>
              <a:path w="9144000" h="765175">
                <a:moveTo>
                  <a:pt x="0" y="0"/>
                </a:moveTo>
                <a:lnTo>
                  <a:pt x="9144000" y="0"/>
                </a:lnTo>
                <a:lnTo>
                  <a:pt x="9144000" y="765175"/>
                </a:lnTo>
                <a:lnTo>
                  <a:pt x="0" y="765175"/>
                </a:lnTo>
                <a:lnTo>
                  <a:pt x="0" y="0"/>
                </a:lnTo>
                <a:close/>
              </a:path>
            </a:pathLst>
          </a:custGeom>
          <a:solidFill>
            <a:srgbClr val="33333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69376" y="115754"/>
            <a:ext cx="658724" cy="52626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218125" y="127841"/>
            <a:ext cx="761486" cy="513508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768051" y="1905000"/>
            <a:ext cx="4496435" cy="221599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en-AU" sz="3600" dirty="0" smtClean="0">
                <a:latin typeface="Arial"/>
                <a:cs typeface="Arial"/>
              </a:rPr>
              <a:t>Opening up access to your institutions publications through </a:t>
            </a:r>
            <a:r>
              <a:rPr lang="en-AU" sz="3600" dirty="0" err="1" smtClean="0">
                <a:latin typeface="Arial"/>
                <a:cs typeface="Arial"/>
              </a:rPr>
              <a:t>HathiTrust</a:t>
            </a:r>
            <a:endParaRPr sz="3600" dirty="0"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7052" y="863964"/>
            <a:ext cx="8049894" cy="553998"/>
          </a:xfrm>
        </p:spPr>
        <p:txBody>
          <a:bodyPr/>
          <a:lstStyle/>
          <a:p>
            <a:r>
              <a:rPr lang="en-AU" dirty="0" smtClean="0"/>
              <a:t>Goals</a:t>
            </a:r>
            <a:endParaRPr lang="en-A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5940" y="2030663"/>
            <a:ext cx="8072119" cy="3939540"/>
          </a:xfrm>
        </p:spPr>
        <p:txBody>
          <a:bodyPr/>
          <a:lstStyle/>
          <a:p>
            <a:r>
              <a:rPr lang="en-AU" dirty="0" smtClean="0"/>
              <a:t>Step 1. CC licenced material</a:t>
            </a:r>
          </a:p>
          <a:p>
            <a:r>
              <a:rPr lang="en-AU" dirty="0" smtClean="0"/>
              <a:t>Step 2. Records in your ILMS</a:t>
            </a:r>
          </a:p>
          <a:p>
            <a:r>
              <a:rPr lang="en-AU" dirty="0" smtClean="0"/>
              <a:t>Step 3. Records in your federated search</a:t>
            </a:r>
          </a:p>
          <a:p>
            <a:endParaRPr lang="en-AU" dirty="0"/>
          </a:p>
          <a:p>
            <a:r>
              <a:rPr lang="en-AU" dirty="0" smtClean="0"/>
              <a:t>More to come for steps 2 – will keep you advised</a:t>
            </a:r>
          </a:p>
          <a:p>
            <a:r>
              <a:rPr lang="en-AU" dirty="0" smtClean="0"/>
              <a:t>Future challenge: </a:t>
            </a:r>
          </a:p>
          <a:p>
            <a:r>
              <a:rPr lang="en-AU" dirty="0" smtClean="0"/>
              <a:t>Your material in your repository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73929617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7052" y="863964"/>
            <a:ext cx="8049894" cy="553998"/>
          </a:xfrm>
        </p:spPr>
        <p:txBody>
          <a:bodyPr/>
          <a:lstStyle/>
          <a:p>
            <a:r>
              <a:rPr lang="en-AU" dirty="0" smtClean="0"/>
              <a:t>To infinity and beyond</a:t>
            </a:r>
            <a:endParaRPr lang="en-A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7052" y="2057400"/>
            <a:ext cx="8072119" cy="3139321"/>
          </a:xfrm>
        </p:spPr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AU" dirty="0" smtClean="0"/>
              <a:t>Other material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AU" sz="2800" dirty="0" smtClean="0"/>
              <a:t>Government publications – negotiations so far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AU" sz="2800" dirty="0" smtClean="0"/>
              <a:t>“dead” publishers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AU" sz="2800" dirty="0" smtClean="0"/>
              <a:t>Working together…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endParaRPr lang="en-AU" sz="2800" dirty="0" smtClean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AU" dirty="0" smtClean="0"/>
              <a:t>Access for those with disabilities</a:t>
            </a:r>
            <a:endParaRPr lang="en-AU" dirty="0"/>
          </a:p>
          <a:p>
            <a:pPr marL="914400" lvl="1" indent="-457200">
              <a:buFont typeface="Arial" panose="020B0604020202020204" pitchFamily="34" charset="0"/>
              <a:buChar char="•"/>
            </a:pPr>
            <a:endParaRPr lang="en-AU" sz="2800" dirty="0"/>
          </a:p>
        </p:txBody>
      </p:sp>
    </p:spTree>
    <p:extLst>
      <p:ext uri="{BB962C8B-B14F-4D97-AF65-F5344CB8AC3E}">
        <p14:creationId xmlns:p14="http://schemas.microsoft.com/office/powerpoint/2010/main" val="34145956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61619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pc="-35" dirty="0"/>
              <a:t>Q</a:t>
            </a:r>
            <a:r>
              <a:rPr spc="-5" dirty="0"/>
              <a:t>ue</a:t>
            </a:r>
            <a:r>
              <a:rPr spc="-20" dirty="0"/>
              <a:t>s</a:t>
            </a:r>
            <a:r>
              <a:rPr spc="-15" dirty="0"/>
              <a:t>t</a:t>
            </a:r>
            <a:r>
              <a:rPr dirty="0"/>
              <a:t>i</a:t>
            </a:r>
            <a:r>
              <a:rPr spc="-5" dirty="0"/>
              <a:t>on</a:t>
            </a:r>
            <a:r>
              <a:rPr dirty="0"/>
              <a:t>s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8384540" y="6662425"/>
            <a:ext cx="222885" cy="20256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400" spc="-10" dirty="0">
                <a:latin typeface="Arial"/>
                <a:cs typeface="Arial"/>
              </a:rPr>
              <a:t>27</a:t>
            </a:r>
            <a:endParaRPr sz="1400">
              <a:latin typeface="Arial"/>
              <a:cs typeface="Arial"/>
            </a:endParaRPr>
          </a:p>
        </p:txBody>
      </p:sp>
      <p:pic>
        <p:nvPicPr>
          <p:cNvPr id="4" name="Picture 3" descr="Questions &amp; Answers Free Stock Photo - Public Domain Pictures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200" y="2590800"/>
            <a:ext cx="5731510" cy="369506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35940" y="2017963"/>
            <a:ext cx="7493634" cy="49244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0000"/>
              </a:lnSpc>
              <a:tabLst>
                <a:tab pos="355600" algn="l"/>
              </a:tabLst>
            </a:pPr>
            <a:r>
              <a:rPr lang="en-AU" sz="3200" dirty="0" smtClean="0">
                <a:latin typeface="Arial"/>
                <a:cs typeface="Arial"/>
              </a:rPr>
              <a:t>Our collection is in many places</a:t>
            </a:r>
            <a:endParaRPr sz="3200" dirty="0">
              <a:latin typeface="Arial"/>
              <a:cs typeface="Arial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3825">
              <a:lnSpc>
                <a:spcPct val="100000"/>
              </a:lnSpc>
            </a:pPr>
            <a:fld id="{81D60167-4931-47E6-BA6A-407CBD079E47}" type="slidenum">
              <a:rPr spc="-10" dirty="0">
                <a:latin typeface="Arial"/>
                <a:cs typeface="Arial"/>
              </a:rPr>
              <a:t>2</a:t>
            </a:fld>
            <a:endParaRPr spc="-10" dirty="0">
              <a:latin typeface="Arial"/>
              <a:cs typeface="Arial"/>
            </a:endParaRPr>
          </a:p>
        </p:txBody>
      </p:sp>
      <p:pic>
        <p:nvPicPr>
          <p:cNvPr id="1026" name="Picture 2" descr="brown owl beside stack of books, bird, animal, plumage, animal world, HD wallpaper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811" y="685801"/>
            <a:ext cx="9019448" cy="5976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47052" y="863964"/>
            <a:ext cx="8049894" cy="855797"/>
          </a:xfrm>
          <a:prstGeom prst="rect">
            <a:avLst/>
          </a:prstGeom>
        </p:spPr>
        <p:txBody>
          <a:bodyPr vert="horz" wrap="square" lIns="0" tIns="23792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en-AU" sz="4000" b="1" spc="-5" dirty="0" smtClean="0">
                <a:solidFill>
                  <a:srgbClr val="000000"/>
                </a:solidFill>
                <a:latin typeface="Arial"/>
                <a:cs typeface="Arial"/>
              </a:rPr>
              <a:t>Defining our collection</a:t>
            </a:r>
            <a:endParaRPr sz="4000" dirty="0">
              <a:latin typeface="Arial"/>
              <a:cs typeface="Arial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3825">
              <a:lnSpc>
                <a:spcPct val="100000"/>
              </a:lnSpc>
            </a:pPr>
            <a:fld id="{81D60167-4931-47E6-BA6A-407CBD079E47}" type="slidenum">
              <a:rPr spc="-10" dirty="0">
                <a:latin typeface="Arial"/>
                <a:cs typeface="Arial"/>
              </a:rPr>
              <a:t>3</a:t>
            </a:fld>
            <a:endParaRPr spc="-10" dirty="0"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535940" y="1998883"/>
            <a:ext cx="7863205" cy="184665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55600" indent="-342900">
              <a:lnSpc>
                <a:spcPct val="100000"/>
              </a:lnSpc>
              <a:buFont typeface="Arial"/>
              <a:buChar char="•"/>
              <a:tabLst>
                <a:tab pos="355600" algn="l"/>
              </a:tabLst>
            </a:pPr>
            <a:r>
              <a:rPr lang="en-AU" sz="2400" dirty="0" smtClean="0">
                <a:latin typeface="Arial"/>
                <a:cs typeface="Arial"/>
              </a:rPr>
              <a:t>Our institutions publications as a core component</a:t>
            </a:r>
          </a:p>
          <a:p>
            <a:pPr marL="355600" indent="-342900">
              <a:lnSpc>
                <a:spcPct val="100000"/>
              </a:lnSpc>
              <a:buFont typeface="Arial"/>
              <a:buChar char="•"/>
              <a:tabLst>
                <a:tab pos="355600" algn="l"/>
              </a:tabLst>
            </a:pPr>
            <a:endParaRPr lang="en-AU" sz="2400" dirty="0" smtClean="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buFont typeface="Arial"/>
              <a:buChar char="•"/>
              <a:tabLst>
                <a:tab pos="355600" algn="l"/>
              </a:tabLst>
            </a:pPr>
            <a:r>
              <a:rPr lang="en-AU" sz="2400" dirty="0" smtClean="0">
                <a:latin typeface="Arial"/>
                <a:cs typeface="Arial"/>
              </a:rPr>
              <a:t>Other institutions – even more challenging!</a:t>
            </a:r>
            <a:endParaRPr lang="en-AU" sz="2400" dirty="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buFont typeface="Arial"/>
              <a:buChar char="•"/>
              <a:tabLst>
                <a:tab pos="355600" algn="l"/>
              </a:tabLst>
            </a:pPr>
            <a:endParaRPr lang="en-AU" sz="2400" dirty="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buFont typeface="Arial"/>
              <a:buChar char="•"/>
              <a:tabLst>
                <a:tab pos="355600" algn="l"/>
              </a:tabLst>
            </a:pPr>
            <a:r>
              <a:rPr lang="en-AU" sz="2400" dirty="0" smtClean="0">
                <a:latin typeface="Arial"/>
                <a:cs typeface="Arial"/>
              </a:rPr>
              <a:t>Always a challenge</a:t>
            </a:r>
            <a:endParaRPr sz="2400" dirty="0"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2050" name="Picture 2" descr="Wreck of the 'Gratitude', Macquarie Island, 1911 | Format: S… | Flickr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465" y="381000"/>
            <a:ext cx="7744094" cy="6148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340217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7052" y="863964"/>
            <a:ext cx="8049894" cy="553998"/>
          </a:xfrm>
        </p:spPr>
        <p:txBody>
          <a:bodyPr/>
          <a:lstStyle/>
          <a:p>
            <a:r>
              <a:rPr lang="en-AU" dirty="0" smtClean="0"/>
              <a:t>Search and search</a:t>
            </a:r>
            <a:endParaRPr lang="en-AU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504" y="2030663"/>
            <a:ext cx="8985446" cy="3444240"/>
          </a:xfrm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9351423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7052" y="863964"/>
            <a:ext cx="8049894" cy="553998"/>
          </a:xfrm>
        </p:spPr>
        <p:txBody>
          <a:bodyPr/>
          <a:lstStyle/>
          <a:p>
            <a:r>
              <a:rPr lang="en-AU" dirty="0" smtClean="0"/>
              <a:t>Whose rights?</a:t>
            </a:r>
            <a:endParaRPr lang="en-A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5940" y="2030663"/>
            <a:ext cx="8072119" cy="4431983"/>
          </a:xfrm>
        </p:spPr>
        <p:txBody>
          <a:bodyPr/>
          <a:lstStyle/>
          <a:p>
            <a:r>
              <a:rPr lang="en-AU" dirty="0" smtClean="0"/>
              <a:t>Simple Start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AU" dirty="0" smtClean="0"/>
              <a:t>Annual reports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AU" dirty="0" smtClean="0"/>
              <a:t>Preprints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AU" dirty="0" smtClean="0"/>
              <a:t>&gt;50 years</a:t>
            </a:r>
          </a:p>
          <a:p>
            <a:endParaRPr lang="en-AU" dirty="0" smtClean="0"/>
          </a:p>
          <a:p>
            <a:r>
              <a:rPr lang="en-AU" dirty="0" smtClean="0"/>
              <a:t>Who can sign for the university?</a:t>
            </a:r>
          </a:p>
          <a:p>
            <a:r>
              <a:rPr lang="en-AU" dirty="0" smtClean="0"/>
              <a:t>Make friends with your Copyright Officers and DVC Research</a:t>
            </a:r>
          </a:p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65643344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7052" y="863964"/>
            <a:ext cx="8049894" cy="553998"/>
          </a:xfrm>
        </p:spPr>
        <p:txBody>
          <a:bodyPr/>
          <a:lstStyle/>
          <a:p>
            <a:r>
              <a:rPr lang="en-AU" dirty="0" smtClean="0"/>
              <a:t>Complexities</a:t>
            </a:r>
            <a:endParaRPr lang="en-A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5940" y="2030663"/>
            <a:ext cx="8072119" cy="1477328"/>
          </a:xfrm>
        </p:spPr>
        <p:txBody>
          <a:bodyPr/>
          <a:lstStyle/>
          <a:p>
            <a:r>
              <a:rPr lang="en-AU" dirty="0" smtClean="0"/>
              <a:t>Commercial publisher</a:t>
            </a:r>
          </a:p>
          <a:p>
            <a:r>
              <a:rPr lang="en-AU" dirty="0" smtClean="0"/>
              <a:t>Joint publication </a:t>
            </a:r>
          </a:p>
          <a:p>
            <a:r>
              <a:rPr lang="en-AU" dirty="0" smtClean="0"/>
              <a:t>Your institutions IP policy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29875900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7052" y="863964"/>
            <a:ext cx="8049894" cy="553998"/>
          </a:xfrm>
        </p:spPr>
        <p:txBody>
          <a:bodyPr/>
          <a:lstStyle/>
          <a:p>
            <a:r>
              <a:rPr lang="en-AU" dirty="0" smtClean="0"/>
              <a:t>Could it be 200 AB??</a:t>
            </a:r>
            <a:endParaRPr lang="en-A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5940" y="2030663"/>
            <a:ext cx="8072119" cy="4431983"/>
          </a:xfrm>
        </p:spPr>
        <p:txBody>
          <a:bodyPr/>
          <a:lstStyle/>
          <a:p>
            <a:r>
              <a:rPr lang="en-AU" dirty="0" smtClean="0"/>
              <a:t>(</a:t>
            </a:r>
            <a:r>
              <a:rPr lang="en-AU" sz="2800" dirty="0" smtClean="0"/>
              <a:t>c)…</a:t>
            </a:r>
            <a:r>
              <a:rPr lang="en-AU" sz="2800" dirty="0"/>
              <a:t> the use does not </a:t>
            </a:r>
            <a:r>
              <a:rPr lang="en-AU" sz="2800" dirty="0">
                <a:hlinkClick r:id="rId2"/>
              </a:rPr>
              <a:t>conflict with a normal exploitation</a:t>
            </a:r>
            <a:r>
              <a:rPr lang="en-AU" sz="2800" dirty="0"/>
              <a:t> of the </a:t>
            </a:r>
            <a:r>
              <a:rPr lang="en-AU" sz="2800" dirty="0">
                <a:hlinkClick r:id="rId3"/>
              </a:rPr>
              <a:t>work</a:t>
            </a:r>
            <a:r>
              <a:rPr lang="en-AU" sz="2800" dirty="0"/>
              <a:t> or other subject-matter;</a:t>
            </a:r>
          </a:p>
          <a:p>
            <a:r>
              <a:rPr lang="en-AU" sz="2800" dirty="0"/>
              <a:t> </a:t>
            </a:r>
            <a:r>
              <a:rPr lang="en-AU" sz="2800" dirty="0" smtClean="0"/>
              <a:t>(</a:t>
            </a:r>
            <a:r>
              <a:rPr lang="en-AU" sz="2800" dirty="0"/>
              <a:t>d)  the use does not </a:t>
            </a:r>
            <a:r>
              <a:rPr lang="en-AU" sz="2800" dirty="0">
                <a:hlinkClick r:id="rId4"/>
              </a:rPr>
              <a:t>unreasonably prejudice the legitimate interests</a:t>
            </a:r>
            <a:r>
              <a:rPr lang="en-AU" sz="2800" dirty="0"/>
              <a:t> of the </a:t>
            </a:r>
            <a:r>
              <a:rPr lang="en-AU" sz="2800" dirty="0">
                <a:hlinkClick r:id="rId5"/>
              </a:rPr>
              <a:t>owner</a:t>
            </a:r>
            <a:r>
              <a:rPr lang="en-AU" sz="2800" dirty="0"/>
              <a:t> of the </a:t>
            </a:r>
            <a:r>
              <a:rPr lang="en-AU" sz="2800" dirty="0" smtClean="0">
                <a:hlinkClick r:id="rId6"/>
              </a:rPr>
              <a:t>copyright</a:t>
            </a:r>
            <a:r>
              <a:rPr lang="en-AU" sz="2800" dirty="0" smtClean="0"/>
              <a:t>…</a:t>
            </a:r>
          </a:p>
          <a:p>
            <a:endParaRPr lang="en-AU" sz="2800" dirty="0" smtClean="0"/>
          </a:p>
          <a:p>
            <a:r>
              <a:rPr lang="en-AU" sz="2800" dirty="0" smtClean="0"/>
              <a:t>Use…made </a:t>
            </a:r>
            <a:r>
              <a:rPr lang="en-AU" sz="2800" dirty="0"/>
              <a:t>for the purpose of maintaining or operating the library or </a:t>
            </a:r>
            <a:r>
              <a:rPr lang="en-AU" sz="2800" dirty="0">
                <a:hlinkClick r:id="rId7"/>
              </a:rPr>
              <a:t>archives</a:t>
            </a:r>
            <a:r>
              <a:rPr lang="en-AU" sz="2800" dirty="0"/>
              <a:t> (including operating the library or </a:t>
            </a:r>
            <a:r>
              <a:rPr lang="en-AU" sz="2800" dirty="0">
                <a:hlinkClick r:id="rId7"/>
              </a:rPr>
              <a:t>archives</a:t>
            </a:r>
            <a:r>
              <a:rPr lang="en-AU" sz="2800" dirty="0"/>
              <a:t> to provide services of a kind usually provided by a library or </a:t>
            </a:r>
            <a:r>
              <a:rPr lang="en-AU" sz="2800" dirty="0">
                <a:hlinkClick r:id="rId7"/>
              </a:rPr>
              <a:t>archives</a:t>
            </a:r>
            <a:r>
              <a:rPr lang="en-AU" sz="2800" dirty="0"/>
              <a:t>)</a:t>
            </a:r>
          </a:p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0596065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7052" y="863964"/>
            <a:ext cx="8049894" cy="553998"/>
          </a:xfrm>
        </p:spPr>
        <p:txBody>
          <a:bodyPr/>
          <a:lstStyle/>
          <a:p>
            <a:r>
              <a:rPr lang="en-AU" dirty="0" smtClean="0"/>
              <a:t>3 step test</a:t>
            </a:r>
            <a:endParaRPr lang="en-A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5940" y="2030663"/>
            <a:ext cx="8072119" cy="2462213"/>
          </a:xfrm>
        </p:spPr>
        <p:txBody>
          <a:bodyPr/>
          <a:lstStyle/>
          <a:p>
            <a:r>
              <a:rPr lang="en-AU" dirty="0"/>
              <a:t>(1) ‘certain special cases’;</a:t>
            </a:r>
          </a:p>
          <a:p>
            <a:r>
              <a:rPr lang="en-AU" dirty="0"/>
              <a:t>(2) which do ‘not conflict with a normal exploitation’ of the copyright material</a:t>
            </a:r>
            <a:r>
              <a:rPr lang="en-AU" dirty="0" smtClean="0"/>
              <a:t>;</a:t>
            </a:r>
            <a:r>
              <a:rPr lang="en-AU" dirty="0"/>
              <a:t> and</a:t>
            </a:r>
          </a:p>
          <a:p>
            <a:r>
              <a:rPr lang="en-AU" dirty="0"/>
              <a:t>(3) do ‘not unreasonably prejudice the legitimate interests’ of the rights holder</a:t>
            </a:r>
            <a:r>
              <a:rPr lang="en-AU" dirty="0" smtClean="0"/>
              <a:t>.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40986666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251</TotalTime>
  <Words>289</Words>
  <Application>Microsoft Office PowerPoint</Application>
  <PresentationFormat>On-screen Show (4:3)</PresentationFormat>
  <Paragraphs>50</Paragraphs>
  <Slides>12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5" baseType="lpstr">
      <vt:lpstr>Arial</vt:lpstr>
      <vt:lpstr>Calibri</vt:lpstr>
      <vt:lpstr>Office Theme</vt:lpstr>
      <vt:lpstr>PowerPoint Presentation</vt:lpstr>
      <vt:lpstr>PowerPoint Presentation</vt:lpstr>
      <vt:lpstr>Defining our collection</vt:lpstr>
      <vt:lpstr>PowerPoint Presentation</vt:lpstr>
      <vt:lpstr>Search and search</vt:lpstr>
      <vt:lpstr>Whose rights?</vt:lpstr>
      <vt:lpstr>Complexities</vt:lpstr>
      <vt:lpstr>Could it be 200 AB??</vt:lpstr>
      <vt:lpstr>3 step test</vt:lpstr>
      <vt:lpstr>Goals</vt:lpstr>
      <vt:lpstr>To infinity and beyond</vt:lpstr>
      <vt:lpstr>Questions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Roxanne Missingham</dc:creator>
  <cp:lastModifiedBy>Roxanne Missingham</cp:lastModifiedBy>
  <cp:revision>20</cp:revision>
  <dcterms:created xsi:type="dcterms:W3CDTF">2019-09-04T14:42:18Z</dcterms:created>
  <dcterms:modified xsi:type="dcterms:W3CDTF">2020-05-28T23:28:30Z</dcterms:modified>
</cp:coreProperties>
</file>