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647" r:id="rId2"/>
    <p:sldId id="727" r:id="rId3"/>
    <p:sldId id="725" r:id="rId4"/>
    <p:sldId id="729" r:id="rId5"/>
    <p:sldId id="730" r:id="rId6"/>
    <p:sldId id="726" r:id="rId7"/>
    <p:sldId id="713" r:id="rId8"/>
    <p:sldId id="626" r:id="rId9"/>
    <p:sldId id="731" r:id="rId10"/>
    <p:sldId id="732" r:id="rId11"/>
    <p:sldId id="733" r:id="rId12"/>
    <p:sldId id="734" r:id="rId13"/>
    <p:sldId id="735" r:id="rId14"/>
    <p:sldId id="697" r:id="rId15"/>
    <p:sldId id="698" r:id="rId16"/>
    <p:sldId id="686" r:id="rId17"/>
    <p:sldId id="738" r:id="rId18"/>
    <p:sldId id="748" r:id="rId19"/>
    <p:sldId id="743" r:id="rId20"/>
    <p:sldId id="747" r:id="rId21"/>
    <p:sldId id="751" r:id="rId22"/>
    <p:sldId id="737" r:id="rId23"/>
    <p:sldId id="750" r:id="rId24"/>
    <p:sldId id="753" r:id="rId25"/>
    <p:sldId id="754" r:id="rId26"/>
    <p:sldId id="728" r:id="rId27"/>
    <p:sldId id="749" r:id="rId28"/>
    <p:sldId id="714" r:id="rId29"/>
    <p:sldId id="744" r:id="rId30"/>
    <p:sldId id="696" r:id="rId31"/>
    <p:sldId id="755" r:id="rId32"/>
    <p:sldId id="68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0BE"/>
    <a:srgbClr val="D9F2F6"/>
    <a:srgbClr val="ED7D31"/>
    <a:srgbClr val="70AD46"/>
    <a:srgbClr val="5A9BD5"/>
    <a:srgbClr val="4D91FB"/>
    <a:srgbClr val="FF0000"/>
    <a:srgbClr val="0000FF"/>
    <a:srgbClr val="FF800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5" autoAdjust="0"/>
    <p:restoredTop sz="96875" autoAdjust="0"/>
  </p:normalViewPr>
  <p:slideViewPr>
    <p:cSldViewPr snapToGrid="0">
      <p:cViewPr varScale="1">
        <p:scale>
          <a:sx n="147" d="100"/>
          <a:sy n="147" d="100"/>
        </p:scale>
        <p:origin x="13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17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93B039-0A1F-4DF0-B68C-DD0ED06EF5E0}" type="datetimeFigureOut">
              <a:rPr lang="en-AU"/>
              <a:pPr>
                <a:defRPr/>
              </a:pPr>
              <a:t>2/10/19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BD433E-7CAD-49B8-9DEA-944ADFF60EC2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0259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19150"/>
            <a:ext cx="8486775" cy="565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"/>
            <a:ext cx="9144000" cy="758757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AU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885825"/>
            <a:ext cx="4167188" cy="565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885825"/>
            <a:ext cx="4167187" cy="565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58825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838200"/>
            <a:ext cx="8486775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8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94B0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AU" sz="2800" b="1" kern="1200">
          <a:solidFill>
            <a:schemeClr val="bg1"/>
          </a:solidFill>
          <a:latin typeface="Arial" pitchFamily="34" charset="0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C864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C864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C864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C864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en-AU" sz="2400" b="1">
          <a:solidFill>
            <a:srgbClr val="527688"/>
          </a:solidFill>
          <a:latin typeface="+mj-lt"/>
          <a:ea typeface="ＭＳ Ｐゴシック" charset="0"/>
          <a:cs typeface="+mj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›"/>
        <a:defRPr sz="20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▪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0" y="1"/>
            <a:ext cx="9144000" cy="1158766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5124" name="Picture 9" descr="ANU_LOGO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0" y="276049"/>
            <a:ext cx="1685263" cy="58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6232559"/>
            <a:ext cx="9144000" cy="625441"/>
          </a:xfrm>
          <a:prstGeom prst="rect">
            <a:avLst/>
          </a:prstGeom>
          <a:solidFill>
            <a:srgbClr val="94B0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46707" y="6314447"/>
            <a:ext cx="889892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800"/>
            </a:lvl1pPr>
          </a:lstStyle>
          <a:p>
            <a:pPr eaLnBrk="0" hangingPunct="0">
              <a:spcBef>
                <a:spcPct val="20000"/>
              </a:spcBef>
              <a:defRPr/>
            </a:pPr>
            <a:r>
              <a:rPr lang="en-AU" sz="2400" b="1" kern="0" dirty="0">
                <a:latin typeface="+mn-lt"/>
                <a:ea typeface="ＭＳ Ｐゴシック" charset="0"/>
              </a:rPr>
              <a:t>David Tscharke </a:t>
            </a:r>
            <a:r>
              <a:rPr lang="en-AU" sz="1800" kern="0" dirty="0">
                <a:latin typeface="+mn-lt"/>
                <a:ea typeface="ＭＳ Ｐゴシック" charset="0"/>
              </a:rPr>
              <a:t>John Curtin School of Medical Research, ANU</a:t>
            </a:r>
          </a:p>
        </p:txBody>
      </p:sp>
      <p:sp>
        <p:nvSpPr>
          <p:cNvPr id="3" name="Rectangle 2"/>
          <p:cNvSpPr/>
          <p:nvPr/>
        </p:nvSpPr>
        <p:spPr>
          <a:xfrm>
            <a:off x="2957660" y="137882"/>
            <a:ext cx="3773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AU" sz="4000" b="1">
                <a:solidFill>
                  <a:schemeClr val="bg1"/>
                </a:solidFill>
              </a:rPr>
              <a:t>Writing papers</a:t>
            </a:r>
            <a:endParaRPr lang="en-AU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27" y="1199711"/>
            <a:ext cx="7844279" cy="4340501"/>
          </a:xfrm>
          <a:prstGeom prst="rect">
            <a:avLst/>
          </a:prstGeom>
        </p:spPr>
      </p:pic>
      <p:pic>
        <p:nvPicPr>
          <p:cNvPr id="8" name="Picture 394" descr="https://scontent.fcbr1-1.fna.fbcdn.net/v/t1.0-9/17796239_1381741551890321_6846252789520607322_n.jpg?_nc_cat=0&amp;oh=9eccb43282c1e88c681ac8bc680b5080&amp;oe=5C31B81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0" y="5299720"/>
            <a:ext cx="1248425" cy="88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470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819150"/>
            <a:ext cx="8486775" cy="3159292"/>
          </a:xfrm>
        </p:spPr>
        <p:txBody>
          <a:bodyPr/>
          <a:lstStyle/>
          <a:p>
            <a:pPr marL="0" indent="0">
              <a:buNone/>
            </a:pPr>
            <a:r>
              <a:rPr lang="en-AU">
                <a:solidFill>
                  <a:srgbClr val="ED7D31"/>
                </a:solidFill>
              </a:rPr>
              <a:t>Gets your story clear in your head</a:t>
            </a:r>
          </a:p>
          <a:p>
            <a:pPr marL="0" indent="0">
              <a:buNone/>
            </a:pPr>
            <a:r>
              <a:rPr lang="en-AU">
                <a:solidFill>
                  <a:srgbClr val="ED7D31"/>
                </a:solidFill>
              </a:rPr>
              <a:t>Helps focus on</a:t>
            </a:r>
          </a:p>
          <a:p>
            <a:r>
              <a:rPr lang="en-AU"/>
              <a:t>The essential background</a:t>
            </a:r>
          </a:p>
          <a:p>
            <a:r>
              <a:rPr lang="en-AU"/>
              <a:t>Your key findings</a:t>
            </a:r>
          </a:p>
          <a:p>
            <a:r>
              <a:rPr lang="en-AU"/>
              <a:t>What you want to say</a:t>
            </a:r>
          </a:p>
          <a:p>
            <a:pPr lvl="1"/>
            <a:r>
              <a:rPr lang="en-AU"/>
              <a:t>Generally one main message</a:t>
            </a:r>
          </a:p>
          <a:p>
            <a:r>
              <a:rPr lang="en-AU"/>
              <a:t>Are there gaps in your line of logic?</a:t>
            </a:r>
          </a:p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Starting with the abstract…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663" y="4116670"/>
            <a:ext cx="4594057" cy="23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7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819150"/>
            <a:ext cx="8486775" cy="961524"/>
          </a:xfrm>
        </p:spPr>
        <p:txBody>
          <a:bodyPr/>
          <a:lstStyle/>
          <a:p>
            <a:r>
              <a:rPr lang="en-AU"/>
              <a:t>Yep, it sure beats writing!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But everyone starts by making figures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8"/>
          <a:stretch/>
        </p:blipFill>
        <p:spPr>
          <a:xfrm>
            <a:off x="1714989" y="1589505"/>
            <a:ext cx="5744408" cy="43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3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880110"/>
            <a:ext cx="8486775" cy="2210562"/>
          </a:xfrm>
        </p:spPr>
        <p:txBody>
          <a:bodyPr/>
          <a:lstStyle/>
          <a:p>
            <a:pPr marL="0" indent="0">
              <a:buNone/>
            </a:pPr>
            <a:r>
              <a:rPr lang="en-AU">
                <a:solidFill>
                  <a:srgbClr val="ED7D31"/>
                </a:solidFill>
              </a:rPr>
              <a:t>BUT if you are thinking about the paper </a:t>
            </a:r>
            <a:r>
              <a:rPr lang="en-AU" u="sng">
                <a:solidFill>
                  <a:srgbClr val="ED7D31"/>
                </a:solidFill>
              </a:rPr>
              <a:t>all the time</a:t>
            </a:r>
            <a:endParaRPr lang="en-AU"/>
          </a:p>
          <a:p>
            <a:pPr>
              <a:spcBef>
                <a:spcPts val="1200"/>
              </a:spcBef>
            </a:pPr>
            <a:r>
              <a:rPr lang="en-AU"/>
              <a:t>The way you prepare your data from the outset looks like a set of figures</a:t>
            </a:r>
          </a:p>
          <a:p>
            <a:pPr>
              <a:spcBef>
                <a:spcPts val="1200"/>
              </a:spcBef>
            </a:pPr>
            <a:r>
              <a:rPr lang="en-AU"/>
              <a:t>It is more important to clarify your main message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But everyone starts by making figures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847" y="3777956"/>
            <a:ext cx="4688305" cy="244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4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19150"/>
            <a:ext cx="8486775" cy="2447926"/>
          </a:xfrm>
        </p:spPr>
        <p:txBody>
          <a:bodyPr/>
          <a:lstStyle/>
          <a:p>
            <a:r>
              <a:rPr lang="en-AU"/>
              <a:t>Have you submitted an abstract to a meeting?</a:t>
            </a:r>
          </a:p>
          <a:p>
            <a:pPr lvl="1"/>
            <a:r>
              <a:rPr lang="en-AU"/>
              <a:t>It’s not so different</a:t>
            </a:r>
          </a:p>
          <a:p>
            <a:pPr lvl="1"/>
            <a:r>
              <a:rPr lang="en-AU"/>
              <a:t>You probably already have some supervisory input</a:t>
            </a:r>
          </a:p>
          <a:p>
            <a:pPr marL="0" indent="0">
              <a:buNone/>
            </a:pPr>
            <a:r>
              <a:rPr lang="en-AU">
                <a:solidFill>
                  <a:srgbClr val="ED7D31"/>
                </a:solidFill>
              </a:rPr>
              <a:t>Then you have started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An abstract might be easier than you think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2733675"/>
            <a:ext cx="54483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11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Now that you are writing…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1175685"/>
            <a:ext cx="8458200" cy="496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5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Rule #1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806532" y="2663825"/>
            <a:ext cx="73768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AU" sz="3600" b="1"/>
              <a:t>Remember the KISS rule</a:t>
            </a:r>
            <a:endParaRPr lang="en-AU" sz="4800" b="1"/>
          </a:p>
          <a:p>
            <a:pPr algn="ctr"/>
            <a:r>
              <a:rPr lang="en-AU" sz="4800" b="1">
                <a:solidFill>
                  <a:srgbClr val="ED7D31"/>
                </a:solidFill>
              </a:rPr>
              <a:t>Keep it Simple, Stupid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74044" y="1704422"/>
            <a:ext cx="7443783" cy="3645708"/>
            <a:chOff x="822744" y="1580597"/>
            <a:chExt cx="7443783" cy="36457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744" y="1580597"/>
              <a:ext cx="3428414" cy="36457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43663" y="1580598"/>
              <a:ext cx="3822864" cy="3645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322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363538" y="188913"/>
            <a:ext cx="50657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3000" b="1" dirty="0">
                <a:latin typeface="Calibri" pitchFamily="34" charset="0"/>
                <a:cs typeface="Arial" pitchFamily="34" charset="0"/>
              </a:rPr>
              <a:t>CD8</a:t>
            </a:r>
            <a:r>
              <a:rPr lang="en-AU" sz="3000" b="1" baseline="30000" dirty="0">
                <a:latin typeface="Calibri" pitchFamily="34" charset="0"/>
                <a:cs typeface="Arial" pitchFamily="34" charset="0"/>
              </a:rPr>
              <a:t>+</a:t>
            </a:r>
            <a:r>
              <a:rPr lang="en-AU" sz="3000" b="1" dirty="0">
                <a:latin typeface="Calibri" pitchFamily="34" charset="0"/>
                <a:cs typeface="Arial" pitchFamily="34" charset="0"/>
              </a:rPr>
              <a:t> T cell immunodominance</a:t>
            </a:r>
            <a:endParaRPr lang="en-GB" sz="30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2900" y="819150"/>
            <a:ext cx="8486775" cy="2414172"/>
          </a:xfrm>
        </p:spPr>
        <p:txBody>
          <a:bodyPr/>
          <a:lstStyle/>
          <a:p>
            <a:pPr marL="0" indent="0">
              <a:buNone/>
            </a:pPr>
            <a:r>
              <a:rPr lang="en-AU">
                <a:solidFill>
                  <a:srgbClr val="ED7D31"/>
                </a:solidFill>
              </a:rPr>
              <a:t>When you learnt to write (in school)</a:t>
            </a:r>
          </a:p>
          <a:p>
            <a:r>
              <a:rPr lang="en-AU"/>
              <a:t>You are encouraged to write with flair</a:t>
            </a:r>
          </a:p>
          <a:p>
            <a:pPr lvl="1"/>
            <a:r>
              <a:rPr lang="en-AU"/>
              <a:t>Ambiguity is OK and can enhance reading in fiction</a:t>
            </a:r>
          </a:p>
          <a:p>
            <a:pPr marL="0" indent="0">
              <a:buNone/>
            </a:pPr>
            <a:r>
              <a:rPr lang="en-AU">
                <a:solidFill>
                  <a:srgbClr val="ED7D31"/>
                </a:solidFill>
              </a:rPr>
              <a:t>When writing science</a:t>
            </a:r>
          </a:p>
          <a:p>
            <a:r>
              <a:rPr lang="en-AU"/>
              <a:t>Absolute clarity comes first</a:t>
            </a:r>
          </a:p>
        </p:txBody>
      </p:sp>
      <p:sp>
        <p:nvSpPr>
          <p:cNvPr id="4096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Simple writing leads to clarity of expression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3" y="3376197"/>
            <a:ext cx="3676650" cy="31159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05746" y="3445770"/>
            <a:ext cx="4960937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AU" sz="2400" b="1" kern="0">
                <a:solidFill>
                  <a:srgbClr val="ED7D31"/>
                </a:solidFill>
                <a:latin typeface="Arial"/>
                <a:ea typeface="ＭＳ Ｐゴシック" charset="0"/>
                <a:cs typeface="+mj-cs"/>
              </a:rPr>
              <a:t>When reviewers ‘don’t get it’ it can be because you are not being clear because of: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lphaLcParenR"/>
            </a:pPr>
            <a:r>
              <a:rPr lang="en-AU" sz="2400" b="1" kern="0">
                <a:solidFill>
                  <a:srgbClr val="ED7D31"/>
                </a:solidFill>
                <a:latin typeface="Arial"/>
                <a:ea typeface="ＭＳ Ｐゴシック" charset="0"/>
                <a:cs typeface="+mj-cs"/>
              </a:rPr>
              <a:t>Assumptions</a:t>
            </a:r>
          </a:p>
          <a:p>
            <a:pPr marL="457200" lvl="0" indent="-457200" eaLnBrk="0" hangingPunct="0">
              <a:spcBef>
                <a:spcPct val="20000"/>
              </a:spcBef>
              <a:buAutoNum type="alphaLcParenR"/>
            </a:pPr>
            <a:r>
              <a:rPr lang="en-AU" sz="2400" b="1" kern="0">
                <a:solidFill>
                  <a:srgbClr val="ED7D31"/>
                </a:solidFill>
                <a:latin typeface="Arial"/>
                <a:ea typeface="ＭＳ Ｐゴシック" charset="0"/>
                <a:cs typeface="+mj-cs"/>
              </a:rPr>
              <a:t>Ambiguity in your writing</a:t>
            </a:r>
          </a:p>
          <a:p>
            <a:pPr marL="457200" lvl="0" indent="-457200" eaLnBrk="0" hangingPunct="0">
              <a:spcBef>
                <a:spcPct val="20000"/>
              </a:spcBef>
              <a:buAutoNum type="alphaLcParenR"/>
            </a:pPr>
            <a:r>
              <a:rPr lang="en-AU" sz="2400" b="1" kern="0">
                <a:solidFill>
                  <a:srgbClr val="ED7D31"/>
                </a:solidFill>
                <a:latin typeface="Arial"/>
                <a:ea typeface="ＭＳ Ｐゴシック" charset="0"/>
                <a:cs typeface="+mj-cs"/>
              </a:rPr>
              <a:t>Too many messages</a:t>
            </a:r>
          </a:p>
          <a:p>
            <a:pPr marL="457200" lvl="0" indent="-457200" eaLnBrk="0" hangingPunct="0">
              <a:spcBef>
                <a:spcPct val="20000"/>
              </a:spcBef>
              <a:buAutoNum type="alphaLcParenR"/>
            </a:pPr>
            <a:r>
              <a:rPr lang="en-AU" sz="2400" b="1" kern="0">
                <a:solidFill>
                  <a:srgbClr val="ED7D31"/>
                </a:solidFill>
                <a:latin typeface="Arial"/>
                <a:ea typeface="ＭＳ Ｐゴシック" charset="0"/>
                <a:cs typeface="+mj-cs"/>
              </a:rPr>
              <a:t>Experiments not explained</a:t>
            </a:r>
          </a:p>
        </p:txBody>
      </p:sp>
    </p:spTree>
    <p:extLst>
      <p:ext uri="{BB962C8B-B14F-4D97-AF65-F5344CB8AC3E}">
        <p14:creationId xmlns:p14="http://schemas.microsoft.com/office/powerpoint/2010/main" val="23531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>
                <a:solidFill>
                  <a:srgbClr val="ED7D31"/>
                </a:solidFill>
              </a:rPr>
              <a:t>Your reviewer and the readers</a:t>
            </a:r>
          </a:p>
          <a:p>
            <a:r>
              <a:rPr lang="en-AU"/>
              <a:t>Don’t go to your lab meetings</a:t>
            </a:r>
          </a:p>
          <a:p>
            <a:r>
              <a:rPr lang="en-AU"/>
              <a:t>They didn’t come out of your lab</a:t>
            </a:r>
          </a:p>
          <a:p>
            <a:r>
              <a:rPr lang="en-AU"/>
              <a:t>Don’t know all the stuff you know</a:t>
            </a:r>
          </a:p>
          <a:p>
            <a:r>
              <a:rPr lang="en-AU"/>
              <a:t>Have not been on the journey with you</a:t>
            </a:r>
          </a:p>
          <a:p>
            <a:r>
              <a:rPr lang="en-AU"/>
              <a:t>Do not know how the story ends</a:t>
            </a:r>
            <a:endParaRPr lang="en-AU">
              <a:solidFill>
                <a:srgbClr val="ED7D31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AU">
                <a:solidFill>
                  <a:srgbClr val="ED7D31"/>
                </a:solidFill>
              </a:rPr>
              <a:t>So they do not necessarily</a:t>
            </a:r>
            <a:endParaRPr lang="en-AU"/>
          </a:p>
          <a:p>
            <a:r>
              <a:rPr lang="en-AU"/>
              <a:t>Have the same assumptions</a:t>
            </a:r>
          </a:p>
          <a:p>
            <a:r>
              <a:rPr lang="en-AU"/>
              <a:t>Know your models and experimental approaches</a:t>
            </a:r>
          </a:p>
          <a:p>
            <a:r>
              <a:rPr lang="en-AU"/>
              <a:t>Know why you are doing what you are doing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AU" sz="3200">
                <a:solidFill>
                  <a:srgbClr val="ED7D31"/>
                </a:solidFill>
              </a:rPr>
              <a:t>You need to lay out the rationale</a:t>
            </a:r>
          </a:p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Don’t assume that your rationale is obvious!</a:t>
            </a:r>
          </a:p>
        </p:txBody>
      </p:sp>
    </p:spTree>
    <p:extLst>
      <p:ext uri="{BB962C8B-B14F-4D97-AF65-F5344CB8AC3E}">
        <p14:creationId xmlns:p14="http://schemas.microsoft.com/office/powerpoint/2010/main" val="3476156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363538" y="188913"/>
            <a:ext cx="50657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3000" b="1" dirty="0">
                <a:latin typeface="Calibri" pitchFamily="34" charset="0"/>
                <a:cs typeface="Arial" pitchFamily="34" charset="0"/>
              </a:rPr>
              <a:t>CD8</a:t>
            </a:r>
            <a:r>
              <a:rPr lang="en-AU" sz="3000" b="1" baseline="30000" dirty="0">
                <a:latin typeface="Calibri" pitchFamily="34" charset="0"/>
                <a:cs typeface="Arial" pitchFamily="34" charset="0"/>
              </a:rPr>
              <a:t>+</a:t>
            </a:r>
            <a:r>
              <a:rPr lang="en-AU" sz="3000" b="1" dirty="0">
                <a:latin typeface="Calibri" pitchFamily="34" charset="0"/>
                <a:cs typeface="Arial" pitchFamily="34" charset="0"/>
              </a:rPr>
              <a:t> T cell immunodominance</a:t>
            </a:r>
            <a:endParaRPr lang="en-GB" sz="30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2900" y="819149"/>
            <a:ext cx="8486775" cy="2829573"/>
          </a:xfrm>
        </p:spPr>
        <p:txBody>
          <a:bodyPr/>
          <a:lstStyle/>
          <a:p>
            <a:pPr marL="0" indent="0">
              <a:buNone/>
            </a:pPr>
            <a:r>
              <a:rPr lang="en-AU">
                <a:solidFill>
                  <a:srgbClr val="ED7D31"/>
                </a:solidFill>
              </a:rPr>
              <a:t>For example</a:t>
            </a:r>
          </a:p>
          <a:p>
            <a:r>
              <a:rPr lang="en-AU"/>
              <a:t>“the majority of the time”- could be:</a:t>
            </a:r>
          </a:p>
          <a:p>
            <a:pPr lvl="1"/>
            <a:r>
              <a:rPr lang="en-AU"/>
              <a:t>“90% of the time”</a:t>
            </a:r>
          </a:p>
          <a:p>
            <a:pPr lvl="1"/>
            <a:r>
              <a:rPr lang="en-AU"/>
              <a:t>“75% of the time”</a:t>
            </a:r>
          </a:p>
          <a:p>
            <a:pPr lvl="1"/>
            <a:r>
              <a:rPr lang="en-AU"/>
              <a:t>“51% of the time”</a:t>
            </a:r>
          </a:p>
          <a:p>
            <a:r>
              <a:rPr lang="en-AU"/>
              <a:t>Not using the numbers might lead to suspicion</a:t>
            </a:r>
          </a:p>
          <a:p>
            <a:pPr marL="0" indent="0">
              <a:buNone/>
            </a:pPr>
            <a:endParaRPr lang="en-AU">
              <a:solidFill>
                <a:srgbClr val="ED7D31"/>
              </a:solidFill>
            </a:endParaRPr>
          </a:p>
        </p:txBody>
      </p:sp>
      <p:sp>
        <p:nvSpPr>
          <p:cNvPr id="4096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Less ambiguity, more accuracy 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390" y="3665407"/>
            <a:ext cx="24098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71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926" y="981075"/>
            <a:ext cx="8667750" cy="5392429"/>
          </a:xfrm>
        </p:spPr>
        <p:txBody>
          <a:bodyPr/>
          <a:lstStyle/>
          <a:p>
            <a:r>
              <a:rPr lang="en-US"/>
              <a:t>Make a list of all the details you can think of</a:t>
            </a:r>
          </a:p>
          <a:p>
            <a:r>
              <a:rPr lang="en-US"/>
              <a:t>Rank them</a:t>
            </a:r>
          </a:p>
          <a:p>
            <a:r>
              <a:rPr lang="en-US"/>
              <a:t>Draw a line at some point down the list</a:t>
            </a:r>
          </a:p>
          <a:p>
            <a:r>
              <a:rPr lang="en-US"/>
              <a:t>The rule is that you are not allowed to include anything about the details under the line until you have a complete draft</a:t>
            </a:r>
          </a:p>
          <a:p>
            <a:pPr>
              <a:spcBef>
                <a:spcPts val="1800"/>
              </a:spcBef>
            </a:pPr>
            <a:r>
              <a:rPr lang="en-US"/>
              <a:t>The key is (of course) where you draw the line</a:t>
            </a:r>
          </a:p>
          <a:p>
            <a:pPr lvl="1"/>
            <a:r>
              <a:rPr lang="en-US"/>
              <a:t>First go down and make a line above the first non-essential item</a:t>
            </a:r>
          </a:p>
          <a:p>
            <a:pPr lvl="1"/>
            <a:r>
              <a:rPr lang="en-US"/>
              <a:t>If you still have too much stuff above your line, move it up so that you remove the bottom third or half</a:t>
            </a:r>
          </a:p>
          <a:p>
            <a:pPr lvl="1"/>
            <a:r>
              <a:rPr lang="en-US"/>
              <a:t>Be lean to focus on the important stuff</a:t>
            </a:r>
          </a:p>
          <a:p>
            <a:r>
              <a:rPr lang="en-US"/>
              <a:t>You can add things later</a:t>
            </a:r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If you get bogged down with too much to say</a:t>
            </a:r>
          </a:p>
        </p:txBody>
      </p:sp>
    </p:spTree>
    <p:extLst>
      <p:ext uri="{BB962C8B-B14F-4D97-AF65-F5344CB8AC3E}">
        <p14:creationId xmlns:p14="http://schemas.microsoft.com/office/powerpoint/2010/main" val="244458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839028"/>
            <a:ext cx="8486775" cy="2517608"/>
          </a:xfrm>
        </p:spPr>
        <p:txBody>
          <a:bodyPr/>
          <a:lstStyle/>
          <a:p>
            <a:r>
              <a:rPr lang="en-AU"/>
              <a:t>Abstract, Introduction, Results, Discussion, Method</a:t>
            </a:r>
          </a:p>
          <a:p>
            <a:r>
              <a:rPr lang="en-AU"/>
              <a:t>Figures 1, 2, 3 and 4</a:t>
            </a:r>
          </a:p>
          <a:p>
            <a:r>
              <a:rPr lang="en-AU"/>
              <a:t>A public record of a set of experiments</a:t>
            </a:r>
          </a:p>
          <a:p>
            <a:r>
              <a:rPr lang="en-AU"/>
              <a:t>A collection of data and interpretation of what it means</a:t>
            </a:r>
          </a:p>
          <a:p>
            <a:r>
              <a:rPr lang="en-AU"/>
              <a:t>A description of a new aspect of biology / medicine</a:t>
            </a:r>
          </a:p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is a paper?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642" y="3814245"/>
            <a:ext cx="7892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>
                <a:solidFill>
                  <a:srgbClr val="ED7D31"/>
                </a:solidFill>
              </a:rPr>
              <a:t>A story of discovery</a:t>
            </a:r>
          </a:p>
          <a:p>
            <a:pPr algn="ctr"/>
            <a:r>
              <a:rPr lang="en-AU" sz="3200" b="1">
                <a:solidFill>
                  <a:srgbClr val="ED7D31"/>
                </a:solidFill>
              </a:rPr>
              <a:t>Based on what is known and your data</a:t>
            </a:r>
            <a:endParaRPr lang="en-AU" sz="3600" b="1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5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522" y="776512"/>
            <a:ext cx="7004482" cy="57679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Use figures to help explain complex experiments</a:t>
            </a:r>
          </a:p>
        </p:txBody>
      </p:sp>
    </p:spTree>
    <p:extLst>
      <p:ext uri="{BB962C8B-B14F-4D97-AF65-F5344CB8AC3E}">
        <p14:creationId xmlns:p14="http://schemas.microsoft.com/office/powerpoint/2010/main" val="4058232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Rule #2 Structure is key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676400"/>
            <a:ext cx="8572500" cy="350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4848" y="1773936"/>
            <a:ext cx="3029712" cy="3291840"/>
          </a:xfrm>
          <a:prstGeom prst="rect">
            <a:avLst/>
          </a:prstGeom>
          <a:solidFill>
            <a:srgbClr val="D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6004560" y="1773936"/>
            <a:ext cx="2627376" cy="3291840"/>
          </a:xfrm>
          <a:prstGeom prst="rect">
            <a:avLst/>
          </a:prstGeom>
          <a:solidFill>
            <a:srgbClr val="D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8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8612" y="1066800"/>
            <a:ext cx="8486775" cy="4514850"/>
          </a:xfrm>
        </p:spPr>
        <p:txBody>
          <a:bodyPr/>
          <a:lstStyle/>
          <a:p>
            <a:r>
              <a:rPr lang="en-AU"/>
              <a:t>The view in the field is…</a:t>
            </a:r>
          </a:p>
          <a:p>
            <a:r>
              <a:rPr lang="en-AU"/>
              <a:t>This is because of experimental results…</a:t>
            </a:r>
          </a:p>
          <a:p>
            <a:r>
              <a:rPr lang="en-AU"/>
              <a:t>However this does not account for…</a:t>
            </a:r>
          </a:p>
          <a:p>
            <a:pPr lvl="1"/>
            <a:r>
              <a:rPr lang="en-AU"/>
              <a:t>Or - However this does not apply to…</a:t>
            </a:r>
          </a:p>
          <a:p>
            <a:pPr lvl="1"/>
            <a:r>
              <a:rPr lang="en-AU"/>
              <a:t>Or - However to apply this knowledge…</a:t>
            </a:r>
          </a:p>
          <a:p>
            <a:r>
              <a:rPr lang="en-AU"/>
              <a:t>We think that…</a:t>
            </a:r>
          </a:p>
          <a:p>
            <a:r>
              <a:rPr lang="en-AU"/>
              <a:t>This can be tested by…</a:t>
            </a:r>
          </a:p>
          <a:p>
            <a:r>
              <a:rPr lang="en-AU"/>
              <a:t>So we did that and found…</a:t>
            </a:r>
          </a:p>
          <a:p>
            <a:r>
              <a:rPr lang="en-AU"/>
              <a:t>Putting our data with the literature suggests…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 scientific writing structure</a:t>
            </a:r>
          </a:p>
        </p:txBody>
      </p:sp>
    </p:spTree>
    <p:extLst>
      <p:ext uri="{BB962C8B-B14F-4D97-AF65-F5344CB8AC3E}">
        <p14:creationId xmlns:p14="http://schemas.microsoft.com/office/powerpoint/2010/main" val="3090609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968235"/>
            <a:ext cx="8486775" cy="3365224"/>
          </a:xfrm>
        </p:spPr>
        <p:txBody>
          <a:bodyPr/>
          <a:lstStyle/>
          <a:p>
            <a:r>
              <a:rPr lang="en-US"/>
              <a:t>Topic Sentence - the beginning</a:t>
            </a:r>
          </a:p>
          <a:p>
            <a:pPr lvl="1"/>
            <a:r>
              <a:rPr lang="en-US"/>
              <a:t>Needs to state ONE idea clearly</a:t>
            </a:r>
          </a:p>
          <a:p>
            <a:r>
              <a:rPr lang="en-US"/>
              <a:t>Supporting Sentences - the middle</a:t>
            </a:r>
          </a:p>
          <a:p>
            <a:pPr lvl="1"/>
            <a:r>
              <a:rPr lang="en-US"/>
              <a:t>Elaborates</a:t>
            </a:r>
          </a:p>
          <a:p>
            <a:pPr lvl="1"/>
            <a:r>
              <a:rPr lang="en-US"/>
              <a:t>Evidence and examples</a:t>
            </a:r>
          </a:p>
          <a:p>
            <a:pPr lvl="1"/>
            <a:r>
              <a:rPr lang="en-US"/>
              <a:t>Explains</a:t>
            </a:r>
          </a:p>
          <a:p>
            <a:r>
              <a:rPr lang="en-US"/>
              <a:t>Concluding Sentence - the end</a:t>
            </a:r>
          </a:p>
          <a:p>
            <a:pPr lvl="1"/>
            <a:r>
              <a:rPr lang="en-US"/>
              <a:t>Makes links</a:t>
            </a:r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General paragraph structure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097" y="4333459"/>
            <a:ext cx="83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kern="0">
                <a:solidFill>
                  <a:srgbClr val="ED7D31"/>
                </a:solidFill>
                <a:latin typeface="Arial"/>
                <a:ea typeface="ＭＳ Ｐゴシック" charset="0"/>
                <a:cs typeface="+mj-cs"/>
              </a:rPr>
              <a:t>Do not confuse the topic sentence with your conclusion or interpretation.</a:t>
            </a:r>
          </a:p>
          <a:p>
            <a:r>
              <a:rPr lang="en-AU" sz="2800" b="1" kern="0">
                <a:solidFill>
                  <a:srgbClr val="ED7D31"/>
                </a:solidFill>
                <a:latin typeface="Arial"/>
                <a:ea typeface="ＭＳ Ｐゴシック" charset="0"/>
                <a:cs typeface="+mj-cs"/>
              </a:rPr>
              <a:t>	</a:t>
            </a:r>
            <a:r>
              <a:rPr lang="en-AU" sz="2800" b="1" kern="0">
                <a:latin typeface="Arial"/>
                <a:ea typeface="ＭＳ Ｐゴシック" charset="0"/>
                <a:cs typeface="+mj-cs"/>
              </a:rPr>
              <a:t>Conclusions come after evidence</a:t>
            </a:r>
          </a:p>
          <a:p>
            <a:endParaRPr lang="en-AU" sz="2800" b="1" kern="0">
              <a:solidFill>
                <a:srgbClr val="ED7D31"/>
              </a:solidFill>
              <a:latin typeface="Arial"/>
              <a:ea typeface="ＭＳ Ｐゴシック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4517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363538" y="188913"/>
            <a:ext cx="50657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3000" b="1" dirty="0">
                <a:latin typeface="Calibri" pitchFamily="34" charset="0"/>
                <a:cs typeface="Arial" pitchFamily="34" charset="0"/>
              </a:rPr>
              <a:t>CD8</a:t>
            </a:r>
            <a:r>
              <a:rPr lang="en-AU" sz="3000" b="1" baseline="30000" dirty="0">
                <a:latin typeface="Calibri" pitchFamily="34" charset="0"/>
                <a:cs typeface="Arial" pitchFamily="34" charset="0"/>
              </a:rPr>
              <a:t>+</a:t>
            </a:r>
            <a:r>
              <a:rPr lang="en-AU" sz="3000" b="1" dirty="0">
                <a:latin typeface="Calibri" pitchFamily="34" charset="0"/>
                <a:cs typeface="Arial" pitchFamily="34" charset="0"/>
              </a:rPr>
              <a:t> T cell immunodominance</a:t>
            </a:r>
            <a:endParaRPr lang="en-GB" sz="30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0964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825"/>
          </a:xfrm>
        </p:spPr>
        <p:txBody>
          <a:bodyPr/>
          <a:lstStyle/>
          <a:p>
            <a:r>
              <a:rPr lang="en-AU"/>
              <a:t>If you get lost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95" y="1695179"/>
            <a:ext cx="8996008" cy="3936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1298" y="965392"/>
            <a:ext cx="4421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/>
              <a:t>Go back to your abstract</a:t>
            </a:r>
          </a:p>
        </p:txBody>
      </p:sp>
    </p:spTree>
    <p:extLst>
      <p:ext uri="{BB962C8B-B14F-4D97-AF65-F5344CB8AC3E}">
        <p14:creationId xmlns:p14="http://schemas.microsoft.com/office/powerpoint/2010/main" val="3208255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Rule #3 You are writing a story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8569" y="884581"/>
            <a:ext cx="4286861" cy="55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44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But not the actual story…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98156" y="2375235"/>
            <a:ext cx="5605212" cy="1587166"/>
          </a:xfrm>
        </p:spPr>
        <p:txBody>
          <a:bodyPr/>
          <a:lstStyle/>
          <a:p>
            <a:pPr marL="0" indent="0">
              <a:buNone/>
            </a:pPr>
            <a:r>
              <a:rPr lang="en-AU"/>
              <a:t>“… a </a:t>
            </a:r>
            <a:r>
              <a:rPr lang="en-AU" dirty="0"/>
              <a:t>totally misleading narrative of the processes of thought that go into the making of </a:t>
            </a:r>
            <a:r>
              <a:rPr lang="en-AU"/>
              <a:t>scientific discoveries”</a:t>
            </a:r>
            <a:endParaRPr lang="en-AU" dirty="0"/>
          </a:p>
        </p:txBody>
      </p:sp>
      <p:pic>
        <p:nvPicPr>
          <p:cNvPr id="7" name="Picture 6" descr="Peter Meda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61" y="1986464"/>
            <a:ext cx="261620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97961" y="956526"/>
            <a:ext cx="81716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Peter Medawar</a:t>
            </a:r>
          </a:p>
          <a:p>
            <a:pPr eaLnBrk="1" hangingPunct="1"/>
            <a:r>
              <a:rPr lang="en-US" sz="2400" b="1"/>
              <a:t>Nobel prize in physiology and medicine, 1960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58336" y="5713914"/>
            <a:ext cx="174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http://nobelprize.org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33649" y="4306828"/>
            <a:ext cx="4610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Is the Scientific Paper a Fraud?</a:t>
            </a:r>
          </a:p>
        </p:txBody>
      </p:sp>
    </p:spTree>
    <p:extLst>
      <p:ext uri="{BB962C8B-B14F-4D97-AF65-F5344CB8AC3E}">
        <p14:creationId xmlns:p14="http://schemas.microsoft.com/office/powerpoint/2010/main" val="1045205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Not a chronologically accurate story, but…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191" y="720473"/>
            <a:ext cx="8740140" cy="2742290"/>
          </a:xfrm>
        </p:spPr>
        <p:txBody>
          <a:bodyPr/>
          <a:lstStyle/>
          <a:p>
            <a:r>
              <a:rPr lang="en-AU"/>
              <a:t>A story has a shape</a:t>
            </a:r>
          </a:p>
          <a:p>
            <a:r>
              <a:rPr lang="en-AU"/>
              <a:t>The story guides readers through the data</a:t>
            </a:r>
          </a:p>
          <a:p>
            <a:pPr lvl="1"/>
            <a:r>
              <a:rPr lang="en-AU"/>
              <a:t>Explains the ‘why’ for each experiment</a:t>
            </a:r>
          </a:p>
          <a:p>
            <a:r>
              <a:rPr lang="en-AU"/>
              <a:t>Requires internal consistency</a:t>
            </a:r>
          </a:p>
          <a:p>
            <a:pPr lvl="1"/>
            <a:r>
              <a:rPr lang="en-AU"/>
              <a:t>You have lived it all. Your audience reads from start to end.</a:t>
            </a:r>
          </a:p>
          <a:p>
            <a:r>
              <a:rPr lang="en-AU"/>
              <a:t>Writing devices like suspence keep the reader engaged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191" y="3831572"/>
            <a:ext cx="85529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>
                <a:solidFill>
                  <a:srgbClr val="ED7D31"/>
                </a:solidFill>
                <a:latin typeface="+mj-lt"/>
                <a:ea typeface="ＭＳ Ｐゴシック" charset="0"/>
                <a:cs typeface="+mj-cs"/>
              </a:rPr>
              <a:t>DO:</a:t>
            </a:r>
          </a:p>
          <a:p>
            <a:r>
              <a:rPr lang="en-AU" sz="2400" b="1">
                <a:solidFill>
                  <a:srgbClr val="ED7D31"/>
                </a:solidFill>
                <a:latin typeface="+mj-lt"/>
                <a:ea typeface="ＭＳ Ｐゴシック" charset="0"/>
                <a:cs typeface="+mj-cs"/>
              </a:rPr>
              <a:t>Think </a:t>
            </a:r>
            <a:r>
              <a:rPr lang="en-AU" sz="2400" b="1" dirty="0">
                <a:solidFill>
                  <a:srgbClr val="ED7D31"/>
                </a:solidFill>
                <a:latin typeface="+mj-lt"/>
                <a:ea typeface="ＭＳ Ｐゴシック" charset="0"/>
                <a:cs typeface="+mj-cs"/>
              </a:rPr>
              <a:t>about your </a:t>
            </a:r>
            <a:r>
              <a:rPr lang="en-AU" sz="2400" b="1">
                <a:solidFill>
                  <a:srgbClr val="ED7D31"/>
                </a:solidFill>
                <a:latin typeface="+mj-lt"/>
                <a:ea typeface="ＭＳ Ｐゴシック" charset="0"/>
                <a:cs typeface="+mj-cs"/>
              </a:rPr>
              <a:t>emerging story with each experiment</a:t>
            </a:r>
          </a:p>
          <a:p>
            <a:endParaRPr lang="en-AU" sz="2400" b="1">
              <a:solidFill>
                <a:srgbClr val="ED7D31"/>
              </a:solidFill>
              <a:latin typeface="+mj-lt"/>
              <a:ea typeface="ＭＳ Ｐゴシック" charset="0"/>
              <a:cs typeface="+mj-cs"/>
            </a:endParaRPr>
          </a:p>
          <a:p>
            <a:r>
              <a:rPr lang="en-AU" sz="2400" b="1">
                <a:solidFill>
                  <a:srgbClr val="ED7D31"/>
                </a:solidFill>
                <a:latin typeface="+mj-lt"/>
                <a:ea typeface="ＭＳ Ｐゴシック" charset="0"/>
                <a:cs typeface="+mj-cs"/>
              </a:rPr>
              <a:t>DON’T:</a:t>
            </a:r>
          </a:p>
          <a:p>
            <a:r>
              <a:rPr lang="en-AU" sz="2400" b="1">
                <a:solidFill>
                  <a:srgbClr val="ED7D31"/>
                </a:solidFill>
                <a:latin typeface="+mj-lt"/>
                <a:ea typeface="ＭＳ Ｐゴシック" charset="0"/>
                <a:cs typeface="+mj-cs"/>
              </a:rPr>
              <a:t>Get trapped by your emotional attachment to the work</a:t>
            </a:r>
            <a:endParaRPr lang="en-AU" sz="2400" b="1" dirty="0">
              <a:solidFill>
                <a:srgbClr val="ED7D31"/>
              </a:solidFill>
              <a:latin typeface="+mj-lt"/>
              <a:ea typeface="ＭＳ Ｐゴシック" charset="0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560" y="3284370"/>
            <a:ext cx="6138183" cy="324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Dealing with your supervisor/mentor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77" y="811079"/>
            <a:ext cx="6401890" cy="2774153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537618" y="3493904"/>
            <a:ext cx="8486775" cy="29939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AU" sz="2400" b="1">
                <a:solidFill>
                  <a:srgbClr val="527688"/>
                </a:solidFill>
                <a:latin typeface="+mj-lt"/>
                <a:ea typeface="ＭＳ Ｐゴシック" charset="0"/>
                <a:cs typeface="+mj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›"/>
              <a:defRPr sz="20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>
                <a:solidFill>
                  <a:srgbClr val="ED7D31"/>
                </a:solidFill>
              </a:rPr>
              <a:t>You’ve been thinking about it from the beginning…</a:t>
            </a:r>
          </a:p>
          <a:p>
            <a:pPr marL="0" indent="0">
              <a:buFontTx/>
              <a:buNone/>
            </a:pPr>
            <a:r>
              <a:rPr lang="en-US" kern="0">
                <a:solidFill>
                  <a:srgbClr val="ED7D31"/>
                </a:solidFill>
              </a:rPr>
              <a:t>Get on the front foot - bring your ideas and take notes</a:t>
            </a:r>
          </a:p>
          <a:p>
            <a:r>
              <a:rPr lang="en-US" kern="0"/>
              <a:t>Where to send it</a:t>
            </a:r>
          </a:p>
          <a:p>
            <a:r>
              <a:rPr lang="en-US" kern="0"/>
              <a:t>What’s in and what’s out</a:t>
            </a:r>
          </a:p>
          <a:p>
            <a:r>
              <a:rPr lang="en-US" kern="0"/>
              <a:t>You could pitch your abstract</a:t>
            </a:r>
          </a:p>
          <a:p>
            <a:r>
              <a:rPr lang="en-US" kern="0"/>
              <a:t>Discuss practicalities (timing, author lists, etc)</a:t>
            </a:r>
          </a:p>
          <a:p>
            <a:r>
              <a:rPr lang="en-US" kern="0"/>
              <a:t>What help do you need?</a:t>
            </a:r>
          </a:p>
        </p:txBody>
      </p:sp>
    </p:spTree>
    <p:extLst>
      <p:ext uri="{BB962C8B-B14F-4D97-AF65-F5344CB8AC3E}">
        <p14:creationId xmlns:p14="http://schemas.microsoft.com/office/powerpoint/2010/main" val="373429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does your supervisor/mentor want?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42900" y="819150"/>
            <a:ext cx="8486775" cy="5659438"/>
          </a:xfrm>
        </p:spPr>
        <p:txBody>
          <a:bodyPr/>
          <a:lstStyle/>
          <a:p>
            <a:pPr marL="0" indent="0">
              <a:buNone/>
            </a:pPr>
            <a:r>
              <a:rPr lang="en-AU">
                <a:solidFill>
                  <a:srgbClr val="ED7D31"/>
                </a:solidFill>
              </a:rPr>
              <a:t>This supervisor/mentor likes a whole paper!</a:t>
            </a:r>
          </a:p>
          <a:p>
            <a:r>
              <a:rPr lang="en-AU"/>
              <a:t>Title</a:t>
            </a:r>
          </a:p>
          <a:p>
            <a:pPr lvl="1"/>
            <a:r>
              <a:rPr lang="en-AU"/>
              <a:t>Preferably a full title page</a:t>
            </a:r>
          </a:p>
          <a:p>
            <a:r>
              <a:rPr lang="en-AU"/>
              <a:t>Abstract</a:t>
            </a:r>
          </a:p>
          <a:p>
            <a:r>
              <a:rPr lang="en-AU"/>
              <a:t>Introduction</a:t>
            </a:r>
          </a:p>
          <a:p>
            <a:r>
              <a:rPr lang="en-AU"/>
              <a:t>Results</a:t>
            </a:r>
          </a:p>
          <a:p>
            <a:pPr lvl="1"/>
            <a:r>
              <a:rPr lang="en-AU"/>
              <a:t>With figures formatted close to what a journal needs</a:t>
            </a:r>
          </a:p>
          <a:p>
            <a:r>
              <a:rPr lang="en-AU"/>
              <a:t>Methods</a:t>
            </a:r>
          </a:p>
          <a:p>
            <a:r>
              <a:rPr lang="en-AU"/>
              <a:t>Discussion</a:t>
            </a:r>
          </a:p>
          <a:p>
            <a:r>
              <a:rPr lang="en-AU"/>
              <a:t>Acknowledgements (as best you can)</a:t>
            </a:r>
          </a:p>
          <a:p>
            <a:r>
              <a:rPr lang="en-AU"/>
              <a:t>References</a:t>
            </a:r>
          </a:p>
          <a:p>
            <a:r>
              <a:rPr lang="en-AU">
                <a:solidFill>
                  <a:srgbClr val="ED7D31"/>
                </a:solidFill>
              </a:rPr>
              <a:t>Yes, I mean everything!</a:t>
            </a:r>
          </a:p>
          <a:p>
            <a:pPr lvl="1"/>
            <a:r>
              <a:rPr lang="en-AU"/>
              <a:t>And according to the requirements of the journal</a:t>
            </a:r>
          </a:p>
        </p:txBody>
      </p:sp>
    </p:spTree>
    <p:extLst>
      <p:ext uri="{BB962C8B-B14F-4D97-AF65-F5344CB8AC3E}">
        <p14:creationId xmlns:p14="http://schemas.microsoft.com/office/powerpoint/2010/main" val="416803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14400"/>
            <a:ext cx="8486775" cy="375385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AU"/>
              <a:t>You feel like you have reached some kind of ending</a:t>
            </a:r>
          </a:p>
          <a:p>
            <a:pPr>
              <a:spcBef>
                <a:spcPts val="1200"/>
              </a:spcBef>
            </a:pPr>
            <a:r>
              <a:rPr lang="en-AU"/>
              <a:t>Someone says ‘I think you have enough!’</a:t>
            </a:r>
          </a:p>
          <a:p>
            <a:pPr>
              <a:spcBef>
                <a:spcPts val="1200"/>
              </a:spcBef>
            </a:pPr>
            <a:r>
              <a:rPr lang="en-AU"/>
              <a:t>The research has hit a brick wall</a:t>
            </a:r>
          </a:p>
          <a:p>
            <a:pPr>
              <a:spcBef>
                <a:spcPts val="1200"/>
              </a:spcBef>
            </a:pPr>
            <a:r>
              <a:rPr lang="en-AU"/>
              <a:t>You are fed up with the project</a:t>
            </a:r>
          </a:p>
          <a:p>
            <a:pPr>
              <a:spcBef>
                <a:spcPts val="1200"/>
              </a:spcBef>
            </a:pPr>
            <a:r>
              <a:rPr lang="en-AU"/>
              <a:t>Your abstract got a talk and it went down well</a:t>
            </a:r>
          </a:p>
          <a:p>
            <a:pPr>
              <a:spcBef>
                <a:spcPts val="1200"/>
              </a:spcBef>
            </a:pPr>
            <a:r>
              <a:rPr lang="en-AU"/>
              <a:t>Your supervisor needs to renew the grant</a:t>
            </a:r>
          </a:p>
          <a:p>
            <a:pPr>
              <a:spcBef>
                <a:spcPts val="1200"/>
              </a:spcBef>
            </a:pPr>
            <a:r>
              <a:rPr lang="en-AU"/>
              <a:t>Your scholarship is running out</a:t>
            </a:r>
          </a:p>
          <a:p>
            <a:pPr>
              <a:spcBef>
                <a:spcPts val="1200"/>
              </a:spcBef>
            </a:pPr>
            <a:endParaRPr lang="en-AU"/>
          </a:p>
          <a:p>
            <a:pPr>
              <a:spcBef>
                <a:spcPts val="1200"/>
              </a:spcBef>
            </a:pPr>
            <a:endParaRPr lang="en-AU"/>
          </a:p>
          <a:p>
            <a:pPr>
              <a:spcBef>
                <a:spcPts val="1200"/>
              </a:spcBef>
            </a:pP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When do you start thinking about writing?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1862" y="5032444"/>
            <a:ext cx="582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>
                <a:solidFill>
                  <a:srgbClr val="ED7D31"/>
                </a:solidFill>
              </a:rPr>
              <a:t>Before you go in the lab </a:t>
            </a:r>
          </a:p>
        </p:txBody>
      </p:sp>
    </p:spTree>
    <p:extLst>
      <p:ext uri="{BB962C8B-B14F-4D97-AF65-F5344CB8AC3E}">
        <p14:creationId xmlns:p14="http://schemas.microsoft.com/office/powerpoint/2010/main" val="170699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Be kind to yourself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33" y="1458087"/>
            <a:ext cx="2810147" cy="3681293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474721" y="1204594"/>
            <a:ext cx="5294810" cy="40141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AU" sz="2400" b="1">
                <a:solidFill>
                  <a:srgbClr val="527688"/>
                </a:solidFill>
                <a:latin typeface="+mj-lt"/>
                <a:ea typeface="ＭＳ Ｐゴシック" charset="0"/>
                <a:cs typeface="+mj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›"/>
              <a:defRPr sz="20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>
                <a:solidFill>
                  <a:srgbClr val="ED7D31"/>
                </a:solidFill>
              </a:rPr>
              <a:t>Writing science is hard</a:t>
            </a:r>
          </a:p>
          <a:p>
            <a:r>
              <a:rPr lang="en-US" kern="0"/>
              <a:t>No one has taught you</a:t>
            </a:r>
          </a:p>
          <a:p>
            <a:pPr lvl="1"/>
            <a:r>
              <a:rPr lang="en-US" kern="0"/>
              <a:t>Science writing is an art in itself</a:t>
            </a:r>
          </a:p>
          <a:p>
            <a:pPr lvl="1"/>
            <a:r>
              <a:rPr lang="en-US" kern="0"/>
              <a:t>It is a creative process</a:t>
            </a:r>
          </a:p>
          <a:p>
            <a:r>
              <a:rPr lang="en-US" kern="0"/>
              <a:t>You want to do justice to the work</a:t>
            </a:r>
          </a:p>
          <a:p>
            <a:pPr lvl="1"/>
            <a:r>
              <a:rPr lang="en-US" kern="0"/>
              <a:t>And your collaborators</a:t>
            </a:r>
          </a:p>
          <a:p>
            <a:r>
              <a:rPr lang="en-US" kern="0"/>
              <a:t>You are emotionally invested</a:t>
            </a:r>
          </a:p>
          <a:p>
            <a:r>
              <a:rPr lang="en-US" kern="0"/>
              <a:t>You are sticking your neck out</a:t>
            </a:r>
          </a:p>
          <a:p>
            <a:pPr lvl="1"/>
            <a:r>
              <a:rPr lang="en-US" kern="0"/>
              <a:t>You will get feedback!</a:t>
            </a:r>
          </a:p>
          <a:p>
            <a:r>
              <a:rPr lang="en-US" kern="0"/>
              <a:t>You have to find your own voice</a:t>
            </a:r>
          </a:p>
          <a:p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00762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Peer review can be brutal (to us all)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158" y="1342043"/>
            <a:ext cx="83210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>
                <a:ea typeface="Calibri" panose="020F0502020204030204" pitchFamily="34" charset="0"/>
              </a:rPr>
              <a:t>“…the study does not provide new insights, lead to new concepts, or address any new hypothesis…”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159" y="3875430"/>
            <a:ext cx="817299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b="1">
                <a:ea typeface="Calibri" panose="020F0502020204030204" pitchFamily="34" charset="0"/>
              </a:rPr>
              <a:t>“So the reviewer is left with these negative results without any insight…”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485503" y="5218333"/>
            <a:ext cx="81729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/>
              <a:t>“… the manuscript presents nothing other than an unexplained correlative phenomenon.”</a:t>
            </a:r>
          </a:p>
          <a:p>
            <a:endParaRPr lang="en-AU" sz="2000" b="1"/>
          </a:p>
        </p:txBody>
      </p:sp>
      <p:sp>
        <p:nvSpPr>
          <p:cNvPr id="7" name="TextBox 6"/>
          <p:cNvSpPr txBox="1"/>
          <p:nvPr/>
        </p:nvSpPr>
        <p:spPr>
          <a:xfrm>
            <a:off x="252547" y="967230"/>
            <a:ext cx="98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>
                <a:solidFill>
                  <a:srgbClr val="94B0BE"/>
                </a:solidFill>
              </a:rPr>
              <a:t>2002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547" y="3500853"/>
            <a:ext cx="966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>
                <a:solidFill>
                  <a:srgbClr val="94B0BE"/>
                </a:solidFill>
              </a:rPr>
              <a:t>2013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547" y="4849841"/>
            <a:ext cx="966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>
                <a:solidFill>
                  <a:srgbClr val="94B0BE"/>
                </a:solidFill>
              </a:rPr>
              <a:t>2019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547" y="2194999"/>
            <a:ext cx="966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>
                <a:solidFill>
                  <a:srgbClr val="94B0BE"/>
                </a:solidFill>
              </a:rPr>
              <a:t>2007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158" y="2589975"/>
            <a:ext cx="7859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/>
              <a:t>“Despite having only a single figure the manuscript is difficult to follow!”</a:t>
            </a:r>
            <a:endParaRPr lang="en-AU" sz="2000" b="1"/>
          </a:p>
        </p:txBody>
      </p:sp>
    </p:spTree>
    <p:extLst>
      <p:ext uri="{BB962C8B-B14F-4D97-AF65-F5344CB8AC3E}">
        <p14:creationId xmlns:p14="http://schemas.microsoft.com/office/powerpoint/2010/main" val="132061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2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When you get something finished</a:t>
            </a:r>
          </a:p>
        </p:txBody>
      </p:sp>
      <p:pic>
        <p:nvPicPr>
          <p:cNvPr id="226" name="Picture 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66" y="1838325"/>
            <a:ext cx="8540867" cy="3857625"/>
          </a:xfrm>
          <a:prstGeom prst="rect">
            <a:avLst/>
          </a:prstGeom>
        </p:spPr>
      </p:pic>
      <p:sp>
        <p:nvSpPr>
          <p:cNvPr id="229" name="Rectangle 228"/>
          <p:cNvSpPr/>
          <p:nvPr/>
        </p:nvSpPr>
        <p:spPr>
          <a:xfrm>
            <a:off x="2426219" y="1067708"/>
            <a:ext cx="4291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AU" sz="2400" b="1" kern="0">
                <a:solidFill>
                  <a:srgbClr val="ED7D31"/>
                </a:solidFill>
                <a:latin typeface="Arial"/>
                <a:ea typeface="ＭＳ Ｐゴシック" charset="0"/>
                <a:cs typeface="+mj-cs"/>
              </a:rPr>
              <a:t>Celebrate your achievement</a:t>
            </a:r>
          </a:p>
        </p:txBody>
      </p:sp>
    </p:spTree>
    <p:extLst>
      <p:ext uri="{BB962C8B-B14F-4D97-AF65-F5344CB8AC3E}">
        <p14:creationId xmlns:p14="http://schemas.microsoft.com/office/powerpoint/2010/main" val="138204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It’s never too early to get them in a row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5040"/>
            <a:ext cx="9141929" cy="516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9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32" y="774798"/>
            <a:ext cx="6330615" cy="2775284"/>
          </a:xfrm>
        </p:spPr>
        <p:txBody>
          <a:bodyPr/>
          <a:lstStyle/>
          <a:p>
            <a:pPr marL="0" indent="0">
              <a:buNone/>
            </a:pPr>
            <a:r>
              <a:rPr lang="en-AU" sz="2800">
                <a:solidFill>
                  <a:srgbClr val="ED7D31"/>
                </a:solidFill>
              </a:rPr>
              <a:t>Your line of logic</a:t>
            </a:r>
          </a:p>
          <a:p>
            <a:r>
              <a:rPr lang="en-AU"/>
              <a:t>What do we know?</a:t>
            </a:r>
          </a:p>
          <a:p>
            <a:r>
              <a:rPr lang="en-AU"/>
              <a:t>What is the gap?</a:t>
            </a:r>
          </a:p>
          <a:p>
            <a:r>
              <a:rPr lang="en-AU"/>
              <a:t>Why can you fill the gap?</a:t>
            </a:r>
          </a:p>
          <a:p>
            <a:r>
              <a:rPr lang="en-AU"/>
              <a:t>How will you fill the gap?</a:t>
            </a:r>
          </a:p>
          <a:p>
            <a:r>
              <a:rPr lang="en-AU"/>
              <a:t>How will that change what we know?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Get what in a row?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619" y="3582166"/>
            <a:ext cx="4504762" cy="2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5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48" y="882316"/>
            <a:ext cx="8801100" cy="251861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AU"/>
              <a:t>Helps to keep the bigger picture in mind</a:t>
            </a:r>
          </a:p>
          <a:p>
            <a:pPr>
              <a:spcBef>
                <a:spcPts val="1200"/>
              </a:spcBef>
            </a:pPr>
            <a:r>
              <a:rPr lang="en-AU"/>
              <a:t>Avoids doing things that are pointless / have been done before</a:t>
            </a:r>
          </a:p>
          <a:p>
            <a:pPr>
              <a:spcBef>
                <a:spcPts val="1200"/>
              </a:spcBef>
            </a:pPr>
            <a:r>
              <a:rPr lang="en-AU"/>
              <a:t>Avoids ‘kitchen sink’ experiments (often uninterpretable)</a:t>
            </a:r>
          </a:p>
          <a:p>
            <a:pPr>
              <a:spcBef>
                <a:spcPts val="1200"/>
              </a:spcBef>
            </a:pPr>
            <a:r>
              <a:rPr lang="en-AU"/>
              <a:t>Helps you to choose the right controls</a:t>
            </a:r>
          </a:p>
          <a:p>
            <a:pPr>
              <a:spcBef>
                <a:spcPts val="1200"/>
              </a:spcBef>
            </a:pPr>
            <a:endParaRPr lang="en-AU"/>
          </a:p>
          <a:p>
            <a:pPr>
              <a:spcBef>
                <a:spcPts val="1200"/>
              </a:spcBef>
            </a:pPr>
            <a:endParaRPr lang="en-AU"/>
          </a:p>
          <a:p>
            <a:pPr>
              <a:spcBef>
                <a:spcPts val="1200"/>
              </a:spcBef>
            </a:pP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Why would I want to do that?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48" y="3716992"/>
            <a:ext cx="3772050" cy="2685188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586287" y="4795392"/>
            <a:ext cx="4321845" cy="102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AU" sz="2400" b="1">
                <a:solidFill>
                  <a:srgbClr val="527688"/>
                </a:solidFill>
                <a:latin typeface="+mj-lt"/>
                <a:ea typeface="ＭＳ Ｐゴシック" charset="0"/>
                <a:cs typeface="+mj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›"/>
              <a:defRPr sz="20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/>
              <a:t>“What is the most exciting thing that could happen?”</a:t>
            </a:r>
            <a:endParaRPr lang="en-US" kern="0" dirty="0"/>
          </a:p>
        </p:txBody>
      </p:sp>
      <p:sp>
        <p:nvSpPr>
          <p:cNvPr id="8" name="Rectangle 7"/>
          <p:cNvSpPr/>
          <p:nvPr/>
        </p:nvSpPr>
        <p:spPr>
          <a:xfrm>
            <a:off x="4586287" y="4140043"/>
            <a:ext cx="2513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solidFill>
                  <a:srgbClr val="000000"/>
                </a:solidFill>
              </a:rPr>
              <a:t>Jon Yewdell, NIH</a:t>
            </a:r>
          </a:p>
        </p:txBody>
      </p:sp>
    </p:spTree>
    <p:extLst>
      <p:ext uri="{BB962C8B-B14F-4D97-AF65-F5344CB8AC3E}">
        <p14:creationId xmlns:p14="http://schemas.microsoft.com/office/powerpoint/2010/main" val="173208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So when do I really start?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36" y="1836178"/>
            <a:ext cx="6596940" cy="41956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5041" y="882003"/>
            <a:ext cx="220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>
                <a:solidFill>
                  <a:srgbClr val="ED7D31"/>
                </a:solidFill>
              </a:rPr>
              <a:t>Now!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3667125" y="5847166"/>
            <a:ext cx="4510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AU" sz="1400">
                <a:solidFill>
                  <a:srgbClr val="FF0000"/>
                </a:solidFill>
              </a:rPr>
              <a:t>●</a:t>
            </a:r>
            <a:r>
              <a:rPr lang="en-AU" sz="2000">
                <a:solidFill>
                  <a:srgbClr val="FF0000"/>
                </a:solidFill>
              </a:rPr>
              <a:t> </a:t>
            </a:r>
            <a:r>
              <a:rPr lang="en-AU" b="1" i="1">
                <a:solidFill>
                  <a:srgbClr val="FF0000"/>
                </a:solidFill>
              </a:rPr>
              <a:t>DOING ANOTHER EXPERIMENT</a:t>
            </a:r>
          </a:p>
        </p:txBody>
      </p:sp>
    </p:spTree>
    <p:extLst>
      <p:ext uri="{BB962C8B-B14F-4D97-AF65-F5344CB8AC3E}">
        <p14:creationId xmlns:p14="http://schemas.microsoft.com/office/powerpoint/2010/main" val="116695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363538" y="188913"/>
            <a:ext cx="50657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3000" b="1" dirty="0">
                <a:latin typeface="Calibri" pitchFamily="34" charset="0"/>
                <a:cs typeface="Arial" pitchFamily="34" charset="0"/>
              </a:rPr>
              <a:t>CD8</a:t>
            </a:r>
            <a:r>
              <a:rPr lang="en-AU" sz="3000" b="1" baseline="30000" dirty="0">
                <a:latin typeface="Calibri" pitchFamily="34" charset="0"/>
                <a:cs typeface="Arial" pitchFamily="34" charset="0"/>
              </a:rPr>
              <a:t>+</a:t>
            </a:r>
            <a:r>
              <a:rPr lang="en-AU" sz="3000" b="1" dirty="0">
                <a:latin typeface="Calibri" pitchFamily="34" charset="0"/>
                <a:cs typeface="Arial" pitchFamily="34" charset="0"/>
              </a:rPr>
              <a:t> T cell immunodominance</a:t>
            </a:r>
            <a:endParaRPr lang="en-GB" sz="30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0964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825"/>
          </a:xfrm>
        </p:spPr>
        <p:txBody>
          <a:bodyPr/>
          <a:lstStyle/>
          <a:p>
            <a:r>
              <a:rPr lang="en-AU"/>
              <a:t>Where do you start?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58" y="978218"/>
            <a:ext cx="8099142" cy="54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2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You cannot be serious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985" y="1488392"/>
            <a:ext cx="5706030" cy="43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502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36085</TotalTime>
  <Words>1265</Words>
  <Application>Microsoft Macintosh PowerPoint</Application>
  <PresentationFormat>On-screen Show (4:3)</PresentationFormat>
  <Paragraphs>196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ＭＳ Ｐゴシック</vt:lpstr>
      <vt:lpstr>Arial</vt:lpstr>
      <vt:lpstr>Calibri</vt:lpstr>
      <vt:lpstr>Default Design</vt:lpstr>
      <vt:lpstr>PowerPoint Presentation</vt:lpstr>
      <vt:lpstr>What is a paper?</vt:lpstr>
      <vt:lpstr>When do you start thinking about writing?</vt:lpstr>
      <vt:lpstr>It’s never too early to get them in a row</vt:lpstr>
      <vt:lpstr>Get what in a row?</vt:lpstr>
      <vt:lpstr>Why would I want to do that?</vt:lpstr>
      <vt:lpstr>So when do I really start?</vt:lpstr>
      <vt:lpstr>Where do you start?</vt:lpstr>
      <vt:lpstr>You cannot be serious</vt:lpstr>
      <vt:lpstr>Starting with the abstract…</vt:lpstr>
      <vt:lpstr>But everyone starts by making figures</vt:lpstr>
      <vt:lpstr>But everyone starts by making figures</vt:lpstr>
      <vt:lpstr>An abstract might be easier than you think</vt:lpstr>
      <vt:lpstr>Now that you are writing…</vt:lpstr>
      <vt:lpstr>Rule #1</vt:lpstr>
      <vt:lpstr>Simple writing leads to clarity of expression</vt:lpstr>
      <vt:lpstr>Don’t assume that your rationale is obvious!</vt:lpstr>
      <vt:lpstr>Less ambiguity, more accuracy </vt:lpstr>
      <vt:lpstr>If you get bogged down with too much to say</vt:lpstr>
      <vt:lpstr>Use figures to help explain complex experiments</vt:lpstr>
      <vt:lpstr>Rule #2 Structure is key</vt:lpstr>
      <vt:lpstr>A scientific writing structure</vt:lpstr>
      <vt:lpstr>General paragraph structure</vt:lpstr>
      <vt:lpstr>If you get lost</vt:lpstr>
      <vt:lpstr>Rule #3 You are writing a story</vt:lpstr>
      <vt:lpstr>But not the actual story…</vt:lpstr>
      <vt:lpstr>Not a chronologically accurate story, but…</vt:lpstr>
      <vt:lpstr>Dealing with your supervisor/mentor</vt:lpstr>
      <vt:lpstr>What does your supervisor/mentor want?</vt:lpstr>
      <vt:lpstr>Be kind to yourself</vt:lpstr>
      <vt:lpstr>Peer review can be brutal (to us all)</vt:lpstr>
      <vt:lpstr>When you get something finished</vt:lpstr>
    </vt:vector>
  </TitlesOfParts>
  <Company>BaMBi - ANU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Tscharke</dc:creator>
  <cp:lastModifiedBy>Michelle Chudzinski</cp:lastModifiedBy>
  <cp:revision>1468</cp:revision>
  <dcterms:created xsi:type="dcterms:W3CDTF">2007-03-28T02:22:04Z</dcterms:created>
  <dcterms:modified xsi:type="dcterms:W3CDTF">2019-10-01T23:44:32Z</dcterms:modified>
</cp:coreProperties>
</file>