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338" r:id="rId3"/>
    <p:sldId id="339" r:id="rId4"/>
    <p:sldId id="343" r:id="rId5"/>
    <p:sldId id="335" r:id="rId6"/>
    <p:sldId id="340" r:id="rId7"/>
    <p:sldId id="337" r:id="rId8"/>
    <p:sldId id="344" r:id="rId9"/>
    <p:sldId id="341" r:id="rId10"/>
    <p:sldId id="342" r:id="rId11"/>
    <p:sldId id="330" r:id="rId12"/>
    <p:sldId id="345" r:id="rId13"/>
    <p:sldId id="327" r:id="rId14"/>
    <p:sldId id="334" r:id="rId15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Vance" initials="RV" lastIdx="1" clrIdx="0"/>
  <p:cmAuthor id="1" name="Roxanne Missingham" initials="RM" lastIdx="1" clrIdx="1">
    <p:extLst>
      <p:ext uri="{19B8F6BF-5375-455C-9EA6-DF929625EA0E}">
        <p15:presenceInfo xmlns:p15="http://schemas.microsoft.com/office/powerpoint/2012/main" userId="S-1-5-21-764740551-2310652364-1679632760-1000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688"/>
    <a:srgbClr val="5E889D"/>
    <a:srgbClr val="94B0BE"/>
    <a:srgbClr val="4E37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7" autoAdjust="0"/>
    <p:restoredTop sz="62563" autoAdjust="0"/>
  </p:normalViewPr>
  <p:slideViewPr>
    <p:cSldViewPr>
      <p:cViewPr>
        <p:scale>
          <a:sx n="75" d="100"/>
          <a:sy n="75" d="100"/>
        </p:scale>
        <p:origin x="1398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59A5F-3407-4A4A-85A9-731620A537D3}" type="datetimeFigureOut">
              <a:rPr lang="en-AU" smtClean="0"/>
              <a:t>5/08/2019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A35E3-EF9A-4060-B0CE-A794FC7CA7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5304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F5D01D-B301-4626-A958-C267A50E6369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985407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5D01D-B301-4626-A958-C267A50E6369}" type="slidenum">
              <a:rPr lang="en-AU" altLang="en-US" smtClean="0"/>
              <a:pPr/>
              <a:t>1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43651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http://www.nature.com/news/the-top-100-papers-1.16224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5D01D-B301-4626-A958-C267A50E6369}" type="slidenum">
              <a:rPr lang="en-AU" altLang="en-US" smtClean="0"/>
              <a:pPr/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668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AU" altLang="en-US" noProof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endParaRPr lang="en-AU" alt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CD466E-AA80-4673-870D-4D87DD8844E9}" type="slidenum">
              <a:rPr lang="en-AU" altLang="en-US"/>
              <a:pPr/>
              <a:t>‹#›</a:t>
            </a:fld>
            <a:endParaRPr lang="en-AU" altLang="en-US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pic>
        <p:nvPicPr>
          <p:cNvPr id="8201" name="Picture 9" descr="ANU_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919288"/>
            <a:ext cx="8207375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AU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D8395-A6A7-4DDC-98D2-00C5139E0DBA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59472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24319-8122-4A7F-899A-FDFBBCDE40E1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57393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19718-6CD5-44BF-9EA6-B3AF4DC4AF29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8021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DBFED-58C0-4D56-B75C-7383F77CA146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67918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160D8-7B9D-4063-A12C-FEF604816B4F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78895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4E3E4-3B9A-4ABA-A758-2543B9576632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87719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F1120-D34C-4E8F-8916-346DE6D22F4F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99019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330D5-D215-4276-9A28-5B64944A4EAF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31472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6C4C6-E534-4A25-8A7C-73B4662BEA98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19109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D495-6FC5-4238-9A2B-A334D2841F09}" type="slidenum">
              <a:rPr lang="en-AU" altLang="en-US"/>
              <a:pPr/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59293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50403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AU" altLang="en-US" dirty="0"/>
              <a:t>Footer text goes in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AF96C-C514-4FAF-97FF-16157B72D5E2}" type="slidenum">
              <a:rPr lang="en-AU" altLang="en-US"/>
              <a:pPr/>
              <a:t>‹#›</a:t>
            </a:fld>
            <a:endParaRPr lang="en-AU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dirty="0"/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ews/publishers-withdraw-more-than-120-gibberish-papers-1.1476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oasg.org.a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thinkchecksubmit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ews/predatory-publishers-are-corrupting-open-access-1.1138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holarlyoa.com/2014/11/20/bogus-journal-accepts-profanity-laced-anti-spam-pap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anu.edu.au/content.php?pid=499217&amp;sid=410564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ervices.anu.edu.au/information-technology/software-systems/incit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ethics.org/files/Code%20of%20conduct%20for%20publishers%20FINAL_1_0.pdf" TargetMode="External"/><Relationship Id="rId2" Type="http://schemas.openxmlformats.org/officeDocument/2006/relationships/hyperlink" Target="https://scholarlyoa.files.wordpress.com/2015/01/criteria-20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ationethics.org/files/Principles%20of%20Transparency%20and%20Best%20Practice%20in%20Scholarly%20Publishin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639799"/>
            <a:ext cx="8207375" cy="1200329"/>
          </a:xfrm>
        </p:spPr>
        <p:txBody>
          <a:bodyPr/>
          <a:lstStyle/>
          <a:p>
            <a:r>
              <a:rPr lang="en-AU" b="1" dirty="0" smtClean="0"/>
              <a:t>Predatory publishing: how to save yourselves from the bad guys</a:t>
            </a:r>
            <a:endParaRPr lang="en-AU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23220"/>
          </a:xfrm>
        </p:spPr>
        <p:txBody>
          <a:bodyPr/>
          <a:lstStyle/>
          <a:p>
            <a:r>
              <a:rPr lang="en-US" altLang="en-US" dirty="0" smtClean="0"/>
              <a:t>ANU Library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 just open access publishers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Springer </a:t>
            </a:r>
            <a:r>
              <a:rPr lang="en-AU" dirty="0"/>
              <a:t>and IEEE </a:t>
            </a:r>
            <a:r>
              <a:rPr lang="en-AU" dirty="0">
                <a:hlinkClick r:id="rId2"/>
              </a:rPr>
              <a:t>removed more than 120 papers</a:t>
            </a:r>
            <a:r>
              <a:rPr lang="en-AU" dirty="0"/>
              <a:t> after Cyril </a:t>
            </a:r>
            <a:r>
              <a:rPr lang="en-AU" dirty="0" err="1"/>
              <a:t>Labbé</a:t>
            </a:r>
            <a:r>
              <a:rPr lang="en-AU" dirty="0"/>
              <a:t> of Joseph Fourier University in Grenoble, France, discovered  computer-generated papers published in their journals.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10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1258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11</a:t>
            </a:fld>
            <a:endParaRPr lang="en-AU" alt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1" y="765175"/>
            <a:ext cx="8136904" cy="650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Predatory publishers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Can devalue your publishing record</a:t>
            </a:r>
          </a:p>
          <a:p>
            <a:r>
              <a:rPr lang="en-AU" dirty="0" smtClean="0"/>
              <a:t>Can restrict you from publishing in good quality journals (because of the licence </a:t>
            </a:r>
            <a:r>
              <a:rPr lang="en-AU" smtClean="0"/>
              <a:t>you agree to)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12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40138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Keeping up to 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Follow </a:t>
            </a:r>
            <a:r>
              <a:rPr lang="en-AU" b="1" dirty="0">
                <a:hlinkClick r:id="rId3"/>
              </a:rPr>
              <a:t>Australasian Open Access Support </a:t>
            </a:r>
            <a:r>
              <a:rPr lang="en-AU" b="1" dirty="0" smtClean="0">
                <a:hlinkClick r:id="rId3"/>
              </a:rPr>
              <a:t>Group</a:t>
            </a:r>
            <a:endParaRPr lang="en-AU" b="1" dirty="0" smtClean="0"/>
          </a:p>
          <a:p>
            <a:r>
              <a:rPr lang="en-AU" b="1" dirty="0">
                <a:hlinkClick r:id="rId4"/>
              </a:rPr>
              <a:t>https://thinkchecksubmit.org</a:t>
            </a:r>
            <a:r>
              <a:rPr lang="en-AU" b="1" dirty="0" smtClean="0">
                <a:hlinkClick r:id="rId4"/>
              </a:rPr>
              <a:t>/</a:t>
            </a:r>
            <a:endParaRPr lang="en-AU" b="1" dirty="0" smtClean="0"/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13</a:t>
            </a:fld>
            <a:endParaRPr lang="en-AU" altLang="en-US" dirty="0"/>
          </a:p>
        </p:txBody>
      </p:sp>
      <p:pic>
        <p:nvPicPr>
          <p:cNvPr id="1028" name="Picture 4" descr="https://thinkchecksubmit.org/wp-content/themes/thinkchecksubmit/common/images/TCS-Logo-H-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32537"/>
            <a:ext cx="5133777" cy="37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Your </a:t>
            </a:r>
            <a:r>
              <a:rPr lang="en-AU" dirty="0"/>
              <a:t>feedback/comments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14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171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predatory publishing?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…predatory publishers…publish </a:t>
            </a:r>
            <a:r>
              <a:rPr lang="en-AU" dirty="0"/>
              <a:t>counterfeit journals to exploit the open-access model in which the author pays. These predatory publishers are dishonest and lack transparency. They aim to dupe researchers, especially those inexperienced in scholarly communication.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2</a:t>
            </a:fld>
            <a:endParaRPr lang="en-AU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382663"/>
            <a:ext cx="60067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/>
              <a:t>Beall, J. (2012) “Predatory </a:t>
            </a:r>
            <a:r>
              <a:rPr lang="en-AU" sz="1100" dirty="0"/>
              <a:t>publishers are corrupting open </a:t>
            </a:r>
            <a:r>
              <a:rPr lang="en-AU" sz="1100" dirty="0" smtClean="0"/>
              <a:t>access”, </a:t>
            </a:r>
            <a:r>
              <a:rPr lang="en-AU" sz="1100" dirty="0"/>
              <a:t>Nature, </a:t>
            </a:r>
            <a:r>
              <a:rPr lang="en-AU" sz="1100" dirty="0" smtClean="0"/>
              <a:t>vol. 489 </a:t>
            </a:r>
            <a:r>
              <a:rPr lang="en-AU" sz="1100" dirty="0" err="1" smtClean="0"/>
              <a:t>iss</a:t>
            </a:r>
            <a:r>
              <a:rPr lang="en-AU" sz="1100" dirty="0" smtClean="0"/>
              <a:t>. 7415.</a:t>
            </a:r>
            <a:br>
              <a:rPr lang="en-AU" sz="1100" dirty="0" smtClean="0"/>
            </a:br>
            <a:r>
              <a:rPr lang="en-AU" sz="1100" dirty="0" smtClean="0"/>
              <a:t> </a:t>
            </a:r>
            <a:r>
              <a:rPr lang="en-AU" sz="1100" dirty="0" smtClean="0">
                <a:hlinkClick r:id="rId2"/>
              </a:rPr>
              <a:t>http</a:t>
            </a:r>
            <a:r>
              <a:rPr lang="en-AU" sz="1100" dirty="0">
                <a:hlinkClick r:id="rId2"/>
              </a:rPr>
              <a:t>://</a:t>
            </a:r>
            <a:r>
              <a:rPr lang="en-AU" sz="1100" dirty="0" smtClean="0">
                <a:hlinkClick r:id="rId2"/>
              </a:rPr>
              <a:t>www.nature.com/news/predatory-publishers-are-corrupting-open-access-1.11385</a:t>
            </a:r>
            <a:r>
              <a:rPr lang="en-AU" sz="1100" dirty="0" smtClean="0"/>
              <a:t> 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578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should an academic or researcher expect from publishing?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Contribution to your reputation</a:t>
            </a:r>
          </a:p>
          <a:p>
            <a:r>
              <a:rPr lang="en-AU" dirty="0" smtClean="0"/>
              <a:t>Visibility to a professional community</a:t>
            </a:r>
          </a:p>
          <a:p>
            <a:r>
              <a:rPr lang="en-AU" dirty="0" smtClean="0"/>
              <a:t>Record of research</a:t>
            </a:r>
          </a:p>
          <a:p>
            <a:r>
              <a:rPr lang="en-AU" dirty="0" smtClean="0"/>
              <a:t>Recognition of quality work</a:t>
            </a:r>
          </a:p>
          <a:p>
            <a:r>
              <a:rPr lang="en-AU" dirty="0" smtClean="0"/>
              <a:t>Peer review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864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3322712" cy="4210050"/>
          </a:xfrm>
        </p:spPr>
        <p:txBody>
          <a:bodyPr/>
          <a:lstStyle/>
          <a:p>
            <a:r>
              <a:rPr lang="en-AU" dirty="0" smtClean="0"/>
              <a:t>Yes really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4</a:t>
            </a:fld>
            <a:endParaRPr lang="en-AU" alt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3753"/>
            <a:ext cx="4733925" cy="5934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058" y="908720"/>
            <a:ext cx="4441895" cy="5009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964" y="1333802"/>
            <a:ext cx="4046297" cy="51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9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807" y="620688"/>
            <a:ext cx="7898099" cy="56889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5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2701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 top tips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If you haven’t heard of the journal or conference </a:t>
            </a:r>
            <a:r>
              <a:rPr lang="en-AU" dirty="0"/>
              <a:t>check </a:t>
            </a:r>
            <a:r>
              <a:rPr lang="en-AU" dirty="0" smtClean="0"/>
              <a:t>tools such as Incites, Beall’s </a:t>
            </a:r>
            <a:r>
              <a:rPr lang="en-AU" dirty="0"/>
              <a:t>list or ask your local librarian</a:t>
            </a:r>
          </a:p>
          <a:p>
            <a:r>
              <a:rPr lang="en-AU" b="1" dirty="0"/>
              <a:t>Don’t believe the web site</a:t>
            </a:r>
            <a:r>
              <a:rPr lang="en-AU" dirty="0"/>
              <a:t> – ask your colleagues and look at indicators of journal impact. </a:t>
            </a:r>
            <a:r>
              <a:rPr lang="en-AU" dirty="0" smtClean="0"/>
              <a:t>Our guide</a:t>
            </a:r>
            <a:r>
              <a:rPr lang="en-AU" dirty="0"/>
              <a:t> </a:t>
            </a:r>
            <a:r>
              <a:rPr lang="en-AU" dirty="0">
                <a:hlinkClick r:id="rId2"/>
              </a:rPr>
              <a:t>Journal measures and tools</a:t>
            </a:r>
            <a:r>
              <a:rPr lang="en-AU" dirty="0"/>
              <a:t> can help you</a:t>
            </a:r>
          </a:p>
          <a:p>
            <a:r>
              <a:rPr lang="en-AU" b="1" dirty="0"/>
              <a:t>Don’t respond to unsolicited emails </a:t>
            </a:r>
            <a:r>
              <a:rPr lang="en-AU" dirty="0"/>
              <a:t>– choose the journals you wish to submit to.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6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067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Varieties of predatory publishing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Phony </a:t>
            </a:r>
            <a:r>
              <a:rPr lang="en-AU" dirty="0" smtClean="0"/>
              <a:t>Journals (e.g. </a:t>
            </a:r>
            <a:r>
              <a:rPr lang="en-AU" i="1" dirty="0"/>
              <a:t>Australasian Journal of Bone and Joint Medicine</a:t>
            </a:r>
            <a:r>
              <a:rPr lang="en-AU" dirty="0"/>
              <a:t>, which was published by </a:t>
            </a:r>
            <a:r>
              <a:rPr lang="en-AU" dirty="0" smtClean="0"/>
              <a:t>Elsevier)</a:t>
            </a:r>
            <a:r>
              <a:rPr lang="en-AU" dirty="0"/>
              <a:t> </a:t>
            </a:r>
          </a:p>
          <a:p>
            <a:r>
              <a:rPr lang="en-AU" dirty="0"/>
              <a:t>Pseudo-scholarly </a:t>
            </a:r>
            <a:r>
              <a:rPr lang="en-AU" dirty="0" smtClean="0"/>
              <a:t>Journals (claim peer review and impact factors)</a:t>
            </a:r>
          </a:p>
          <a:p>
            <a:r>
              <a:rPr lang="en-AU" dirty="0"/>
              <a:t>False-flag </a:t>
            </a:r>
            <a:r>
              <a:rPr lang="en-AU" dirty="0" smtClean="0"/>
              <a:t>Journals (sneaky)</a:t>
            </a:r>
          </a:p>
          <a:p>
            <a:r>
              <a:rPr lang="en-AU" dirty="0" err="1"/>
              <a:t>Masqueraders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7</a:t>
            </a:fld>
            <a:endParaRPr lang="en-AU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309320"/>
            <a:ext cx="875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Anderson, R. (2015) “Deceptive Publishing: Why We Need a Blacklist, and Some Suggestions on How to Do It </a:t>
            </a:r>
            <a:r>
              <a:rPr lang="en-AU" sz="1000" dirty="0" smtClean="0"/>
              <a:t>Right” </a:t>
            </a:r>
            <a:r>
              <a:rPr lang="en-AU" sz="1000" dirty="0"/>
              <a:t>http://scholarlykitchen.sspnet.org/2015/08/17/deceptive-publishing-why-we-need-a-blacklist-and-some-suggestions-on-how-to-do-it-right/</a:t>
            </a:r>
          </a:p>
        </p:txBody>
      </p:sp>
    </p:spTree>
    <p:extLst>
      <p:ext uri="{BB962C8B-B14F-4D97-AF65-F5344CB8AC3E}">
        <p14:creationId xmlns:p14="http://schemas.microsoft.com/office/powerpoint/2010/main" val="10714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 line tools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hlinkClick r:id="rId2"/>
              </a:rPr>
              <a:t>Incites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8</a:t>
            </a:fld>
            <a:endParaRPr lang="en-AU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84138"/>
            <a:ext cx="5720618" cy="63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Criteria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Beall’s </a:t>
            </a:r>
            <a:r>
              <a:rPr lang="en-AU" dirty="0">
                <a:hlinkClick r:id="rId2"/>
              </a:rPr>
              <a:t>Criteria for Determining Predatory Open-Access Publishers </a:t>
            </a:r>
            <a:endParaRPr lang="en-AU" dirty="0" smtClean="0"/>
          </a:p>
          <a:p>
            <a:r>
              <a:rPr lang="en-AU" dirty="0" smtClean="0"/>
              <a:t>Committee on Publishing Ethics:</a:t>
            </a:r>
          </a:p>
          <a:p>
            <a:pPr lvl="1"/>
            <a:r>
              <a:rPr lang="en-AU" dirty="0">
                <a:hlinkClick r:id="rId3"/>
              </a:rPr>
              <a:t>Code of Conduct for Journal Publishers </a:t>
            </a:r>
            <a:endParaRPr lang="en-AU" dirty="0" smtClean="0"/>
          </a:p>
          <a:p>
            <a:pPr lvl="1"/>
            <a:r>
              <a:rPr lang="en-AU" dirty="0" smtClean="0">
                <a:hlinkClick r:id="rId4"/>
              </a:rPr>
              <a:t>Principles </a:t>
            </a:r>
            <a:r>
              <a:rPr lang="en-AU" dirty="0">
                <a:hlinkClick r:id="rId4"/>
              </a:rPr>
              <a:t>of Transparency and Best Practice in Scholarly </a:t>
            </a:r>
            <a:r>
              <a:rPr lang="en-AU" dirty="0" smtClean="0">
                <a:hlinkClick r:id="rId4"/>
              </a:rPr>
              <a:t>Publishing</a:t>
            </a:r>
            <a:endParaRPr lang="en-AU" dirty="0" smtClean="0"/>
          </a:p>
          <a:p>
            <a:r>
              <a:rPr lang="en-AU" dirty="0" smtClean="0"/>
              <a:t>Quality editorial board (note this can be circumvented by predatory publishers)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9718-6CD5-44BF-9EA6-B3AF4DC4AF29}" type="slidenum">
              <a:rPr lang="en-AU" altLang="en-US" smtClean="0"/>
              <a:pPr/>
              <a:t>9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4456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UPowerpointTemplate2010-3-1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ANUPowerpointTemplate2010-3-1</Template>
  <TotalTime>1528</TotalTime>
  <Words>290</Words>
  <Application>Microsoft Office PowerPoint</Application>
  <PresentationFormat>On-screen Show (4:3)</PresentationFormat>
  <Paragraphs>57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ANUPowerpointTemplate2010-3-1</vt:lpstr>
      <vt:lpstr>Predatory publishing: how to save yourselves from the bad guys</vt:lpstr>
      <vt:lpstr>What is predatory publishing?</vt:lpstr>
      <vt:lpstr>What should an academic or researcher expect from publishing?</vt:lpstr>
      <vt:lpstr>News</vt:lpstr>
      <vt:lpstr>PowerPoint Presentation</vt:lpstr>
      <vt:lpstr>3 top tips</vt:lpstr>
      <vt:lpstr>Varieties of predatory publishing</vt:lpstr>
      <vt:lpstr>On line tools</vt:lpstr>
      <vt:lpstr>Criteria</vt:lpstr>
      <vt:lpstr>Not just open access publishers</vt:lpstr>
      <vt:lpstr>PowerPoint Presentation</vt:lpstr>
      <vt:lpstr>Predatory publishers</vt:lpstr>
      <vt:lpstr>Keeping up to date</vt:lpstr>
      <vt:lpstr>PowerPoint Presentation</vt:lpstr>
    </vt:vector>
  </TitlesOfParts>
  <Company>The Australian 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MOOCS: it’s time to shake, rattle and roll</dc:title>
  <dc:creator>Roxanne Missingham</dc:creator>
  <cp:lastModifiedBy>Roxanne Missingham</cp:lastModifiedBy>
  <cp:revision>98</cp:revision>
  <cp:lastPrinted>2014-09-05T07:01:48Z</cp:lastPrinted>
  <dcterms:created xsi:type="dcterms:W3CDTF">2014-03-13T08:29:10Z</dcterms:created>
  <dcterms:modified xsi:type="dcterms:W3CDTF">2019-08-05T06:55:42Z</dcterms:modified>
</cp:coreProperties>
</file>